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2"/>
  </p:notesMasterIdLst>
  <p:sldIdLst>
    <p:sldId id="305" r:id="rId2"/>
    <p:sldId id="438" r:id="rId3"/>
    <p:sldId id="540" r:id="rId4"/>
    <p:sldId id="542" r:id="rId5"/>
    <p:sldId id="504" r:id="rId6"/>
    <p:sldId id="505" r:id="rId7"/>
    <p:sldId id="506" r:id="rId8"/>
    <p:sldId id="502" r:id="rId9"/>
    <p:sldId id="507" r:id="rId10"/>
    <p:sldId id="512" r:id="rId11"/>
    <p:sldId id="548" r:id="rId12"/>
    <p:sldId id="530" r:id="rId13"/>
    <p:sldId id="534" r:id="rId14"/>
    <p:sldId id="541" r:id="rId15"/>
    <p:sldId id="538" r:id="rId16"/>
    <p:sldId id="528" r:id="rId17"/>
    <p:sldId id="514" r:id="rId18"/>
    <p:sldId id="515" r:id="rId19"/>
    <p:sldId id="516" r:id="rId20"/>
    <p:sldId id="546" r:id="rId21"/>
    <p:sldId id="531" r:id="rId22"/>
    <p:sldId id="517" r:id="rId23"/>
    <p:sldId id="547" r:id="rId24"/>
    <p:sldId id="518" r:id="rId25"/>
    <p:sldId id="532" r:id="rId26"/>
    <p:sldId id="535" r:id="rId27"/>
    <p:sldId id="549" r:id="rId28"/>
    <p:sldId id="513" r:id="rId29"/>
    <p:sldId id="520" r:id="rId30"/>
    <p:sldId id="523" r:id="rId31"/>
    <p:sldId id="539" r:id="rId32"/>
    <p:sldId id="525" r:id="rId33"/>
    <p:sldId id="526" r:id="rId34"/>
    <p:sldId id="527" r:id="rId35"/>
    <p:sldId id="533" r:id="rId36"/>
    <p:sldId id="545" r:id="rId37"/>
    <p:sldId id="543" r:id="rId38"/>
    <p:sldId id="537" r:id="rId39"/>
    <p:sldId id="544" r:id="rId40"/>
    <p:sldId id="522" r:id="rId41"/>
  </p:sldIdLst>
  <p:sldSz cx="9144000" cy="6858000" type="screen4x3"/>
  <p:notesSz cx="6797675" cy="9926638"/>
  <p:embeddedFontLst>
    <p:embeddedFont>
      <p:font typeface="-윤고딕320" panose="020B0600000101010101" charset="-127"/>
      <p:regular r:id="rId43"/>
    </p:embeddedFont>
    <p:embeddedFont>
      <p:font typeface="-윤고딕330" panose="020B0600000101010101" charset="-12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ambria Math" panose="02040503050406030204" pitchFamily="18" charset="0"/>
      <p:regular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HY견고딕" panose="0203060000010101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jung" initials="c" lastIdx="1" clrIdx="0">
    <p:extLst>
      <p:ext uri="{19B8F6BF-5375-455C-9EA6-DF929625EA0E}">
        <p15:presenceInfo xmlns:p15="http://schemas.microsoft.com/office/powerpoint/2012/main" userId="chj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84192" autoAdjust="0"/>
  </p:normalViewPr>
  <p:slideViewPr>
    <p:cSldViewPr>
      <p:cViewPr varScale="1">
        <p:scale>
          <a:sx n="96" d="100"/>
          <a:sy n="96" d="100"/>
        </p:scale>
        <p:origin x="2382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A39F1-8DBE-4B2C-A5AA-02BE4DE26BF5}" type="datetimeFigureOut">
              <a:rPr lang="ko-KR" altLang="en-US" smtClean="0"/>
              <a:pPr/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FD5DF-F421-4615-9A02-33328C1806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588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29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57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11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2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7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5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1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5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5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42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24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16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586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83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926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43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32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20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111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71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14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630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46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8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50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357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097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101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1101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153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60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4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024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5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07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FD5DF-F421-4615-9A02-33328C18069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9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64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35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811" y="167804"/>
            <a:ext cx="6278590" cy="532384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contourW="44450">
              <a:bevelT w="0" h="38100"/>
              <a:contourClr>
                <a:schemeClr val="bg1"/>
              </a:contourClr>
            </a:sp3d>
          </a:bodyPr>
          <a:lstStyle>
            <a:lvl1pPr algn="l">
              <a:defRPr sz="2500" b="1" spc="-1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684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499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844138"/>
          </a:xfrm>
          <a:prstGeom prst="rect">
            <a:avLst/>
          </a:prstGeom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-7859" y="778253"/>
            <a:ext cx="371870" cy="65893"/>
          </a:xfrm>
          <a:custGeom>
            <a:avLst/>
            <a:gdLst>
              <a:gd name="connsiteX0" fmla="*/ 0 w 534706"/>
              <a:gd name="connsiteY0" fmla="*/ 0 h 45719"/>
              <a:gd name="connsiteX1" fmla="*/ 534706 w 534706"/>
              <a:gd name="connsiteY1" fmla="*/ 0 h 45719"/>
              <a:gd name="connsiteX2" fmla="*/ 493846 w 534706"/>
              <a:gd name="connsiteY2" fmla="*/ 45719 h 45719"/>
              <a:gd name="connsiteX3" fmla="*/ 0 w 534706"/>
              <a:gd name="connsiteY3" fmla="*/ 45719 h 45719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60509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6736 w 541442"/>
              <a:gd name="connsiteY0" fmla="*/ 0 h 47598"/>
              <a:gd name="connsiteX1" fmla="*/ 541442 w 541442"/>
              <a:gd name="connsiteY1" fmla="*/ 0 h 47598"/>
              <a:gd name="connsiteX2" fmla="*/ 479151 w 541442"/>
              <a:gd name="connsiteY2" fmla="*/ 47428 h 47598"/>
              <a:gd name="connsiteX3" fmla="*/ 0 w 541442"/>
              <a:gd name="connsiteY3" fmla="*/ 47598 h 47598"/>
              <a:gd name="connsiteX4" fmla="*/ 6736 w 541442"/>
              <a:gd name="connsiteY4" fmla="*/ 0 h 47598"/>
              <a:gd name="connsiteX0" fmla="*/ 6736 w 607584"/>
              <a:gd name="connsiteY0" fmla="*/ 0 h 47598"/>
              <a:gd name="connsiteX1" fmla="*/ 607584 w 607584"/>
              <a:gd name="connsiteY1" fmla="*/ 0 h 47598"/>
              <a:gd name="connsiteX2" fmla="*/ 479151 w 607584"/>
              <a:gd name="connsiteY2" fmla="*/ 47428 h 47598"/>
              <a:gd name="connsiteX3" fmla="*/ 0 w 607584"/>
              <a:gd name="connsiteY3" fmla="*/ 47598 h 47598"/>
              <a:gd name="connsiteX4" fmla="*/ 6736 w 607584"/>
              <a:gd name="connsiteY4" fmla="*/ 0 h 47598"/>
              <a:gd name="connsiteX0" fmla="*/ 6736 w 607584"/>
              <a:gd name="connsiteY0" fmla="*/ 0 h 47598"/>
              <a:gd name="connsiteX1" fmla="*/ 607584 w 607584"/>
              <a:gd name="connsiteY1" fmla="*/ 0 h 47598"/>
              <a:gd name="connsiteX2" fmla="*/ 498604 w 607584"/>
              <a:gd name="connsiteY2" fmla="*/ 47428 h 47598"/>
              <a:gd name="connsiteX3" fmla="*/ 0 w 607584"/>
              <a:gd name="connsiteY3" fmla="*/ 47598 h 47598"/>
              <a:gd name="connsiteX4" fmla="*/ 6736 w 607584"/>
              <a:gd name="connsiteY4" fmla="*/ 0 h 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584" h="47598">
                <a:moveTo>
                  <a:pt x="6736" y="0"/>
                </a:moveTo>
                <a:lnTo>
                  <a:pt x="607584" y="0"/>
                </a:lnTo>
                <a:lnTo>
                  <a:pt x="498604" y="47428"/>
                </a:lnTo>
                <a:lnTo>
                  <a:pt x="0" y="47598"/>
                </a:lnTo>
                <a:lnTo>
                  <a:pt x="673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23533" y="778015"/>
            <a:ext cx="8828155" cy="68813"/>
          </a:xfrm>
          <a:custGeom>
            <a:avLst/>
            <a:gdLst>
              <a:gd name="connsiteX0" fmla="*/ 62868 w 8607454"/>
              <a:gd name="connsiteY0" fmla="*/ 0 h 68813"/>
              <a:gd name="connsiteX1" fmla="*/ 8607454 w 8607454"/>
              <a:gd name="connsiteY1" fmla="*/ 0 h 68813"/>
              <a:gd name="connsiteX2" fmla="*/ 8607454 w 8607454"/>
              <a:gd name="connsiteY2" fmla="*/ 68813 h 68813"/>
              <a:gd name="connsiteX3" fmla="*/ 0 w 8607454"/>
              <a:gd name="connsiteY3" fmla="*/ 68813 h 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7454" h="68813">
                <a:moveTo>
                  <a:pt x="62868" y="0"/>
                </a:moveTo>
                <a:lnTo>
                  <a:pt x="8607454" y="0"/>
                </a:lnTo>
                <a:lnTo>
                  <a:pt x="8607454" y="68813"/>
                </a:lnTo>
                <a:lnTo>
                  <a:pt x="0" y="6881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 flipH="1" flipV="1">
            <a:off x="8527246" y="778579"/>
            <a:ext cx="623888" cy="68343"/>
          </a:xfrm>
          <a:custGeom>
            <a:avLst/>
            <a:gdLst>
              <a:gd name="connsiteX0" fmla="*/ 0 w 534706"/>
              <a:gd name="connsiteY0" fmla="*/ 0 h 45719"/>
              <a:gd name="connsiteX1" fmla="*/ 534706 w 534706"/>
              <a:gd name="connsiteY1" fmla="*/ 0 h 45719"/>
              <a:gd name="connsiteX2" fmla="*/ 493846 w 534706"/>
              <a:gd name="connsiteY2" fmla="*/ 45719 h 45719"/>
              <a:gd name="connsiteX3" fmla="*/ 0 w 534706"/>
              <a:gd name="connsiteY3" fmla="*/ 45719 h 45719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60509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5719 h 47428"/>
              <a:gd name="connsiteX4" fmla="*/ 0 w 534706"/>
              <a:gd name="connsiteY4" fmla="*/ 0 h 47428"/>
              <a:gd name="connsiteX0" fmla="*/ 0 w 534706"/>
              <a:gd name="connsiteY0" fmla="*/ 0 h 47428"/>
              <a:gd name="connsiteX1" fmla="*/ 534706 w 534706"/>
              <a:gd name="connsiteY1" fmla="*/ 0 h 47428"/>
              <a:gd name="connsiteX2" fmla="*/ 472415 w 534706"/>
              <a:gd name="connsiteY2" fmla="*/ 47428 h 47428"/>
              <a:gd name="connsiteX3" fmla="*/ 0 w 534706"/>
              <a:gd name="connsiteY3" fmla="*/ 47397 h 47428"/>
              <a:gd name="connsiteX4" fmla="*/ 0 w 534706"/>
              <a:gd name="connsiteY4" fmla="*/ 0 h 4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706" h="47428">
                <a:moveTo>
                  <a:pt x="0" y="0"/>
                </a:moveTo>
                <a:lnTo>
                  <a:pt x="534706" y="0"/>
                </a:lnTo>
                <a:lnTo>
                  <a:pt x="472415" y="47428"/>
                </a:lnTo>
                <a:lnTo>
                  <a:pt x="0" y="473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flipH="1">
            <a:off x="8886824" y="6585704"/>
            <a:ext cx="257175" cy="272303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9787" y="6667508"/>
            <a:ext cx="336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BE2EB6F3-B419-40E4-9087-02FA2AF0A89A}" type="slidenum">
              <a:rPr lang="ko-KR" altLang="en-US" sz="1000" smtClean="0">
                <a:gradFill>
                  <a:gsLst>
                    <a:gs pos="100000">
                      <a:prstClr val="white"/>
                    </a:gs>
                    <a:gs pos="100000">
                      <a:srgbClr val="4F81BD">
                        <a:lumMod val="75000"/>
                      </a:srgbClr>
                    </a:gs>
                  </a:gsLst>
                  <a:lin ang="5400000" scaled="1"/>
                </a:gradFill>
                <a:latin typeface="-윤고딕330" panose="02030504000101010101" pitchFamily="18" charset="-127"/>
                <a:ea typeface="-윤고딕330" panose="02030504000101010101" pitchFamily="18" charset="-127"/>
                <a:cs typeface="Arial" panose="020B0604020202020204" pitchFamily="34" charset="0"/>
              </a:rPr>
              <a:pPr algn="ctr"/>
              <a:t>‹#›</a:t>
            </a:fld>
            <a:endParaRPr lang="ko-KR" altLang="en-US" sz="1000" dirty="0">
              <a:gradFill>
                <a:gsLst>
                  <a:gs pos="100000">
                    <a:prstClr val="white"/>
                  </a:gs>
                  <a:gs pos="100000">
                    <a:srgbClr val="4F81BD">
                      <a:lumMod val="75000"/>
                    </a:srgb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7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310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Relationship Id="rId9" Type="http://schemas.openxmlformats.org/officeDocument/2006/relationships/image" Target="../media/image9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69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11" Type="http://schemas.openxmlformats.org/officeDocument/2006/relationships/image" Target="../media/image180.png"/><Relationship Id="rId5" Type="http://schemas.openxmlformats.org/officeDocument/2006/relationships/image" Target="../media/image130.png"/><Relationship Id="rId10" Type="http://schemas.openxmlformats.org/officeDocument/2006/relationships/image" Target="../media/image170.png"/><Relationship Id="rId4" Type="http://schemas.openxmlformats.org/officeDocument/2006/relationships/image" Target="../media/image120.png"/><Relationship Id="rId9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10" Type="http://schemas.openxmlformats.org/officeDocument/2006/relationships/image" Target="../media/image77.png"/><Relationship Id="rId4" Type="http://schemas.openxmlformats.org/officeDocument/2006/relationships/image" Target="../media/image240.pn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microsoft.com/office/2007/relationships/media" Target="../media/media2.MP4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microsoft.com/office/2007/relationships/media" Target="../media/media4.MP4"/><Relationship Id="rId7" Type="http://schemas.openxmlformats.org/officeDocument/2006/relationships/image" Target="../media/image7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5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49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orea.co.kr/ko/products/controllers-and-drivers/motion-controllers-drivers-for-linear-torque-stepper-dc-servo-motors/c-88752x-hexapod-motion-controller/#description" TargetMode="External"/><Relationship Id="rId2" Type="http://schemas.openxmlformats.org/officeDocument/2006/relationships/hyperlink" Target="https://www.pikorea.co.kr/ko/products/parallel-kinematic-hexapods/h-811i2i2v-6-axis-miniature-hexapod-700886/#specificatio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H</a:t>
            </a:r>
            <a:r>
              <a:rPr lang="en-US" altLang="ko-KR" sz="4000" kern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exapod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9DD04-705B-4783-9217-E148E6729179}"/>
              </a:ext>
            </a:extLst>
          </p:cNvPr>
          <p:cNvSpPr txBox="1"/>
          <p:nvPr/>
        </p:nvSpPr>
        <p:spPr>
          <a:xfrm>
            <a:off x="6091757" y="4431088"/>
            <a:ext cx="235641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2020.</a:t>
            </a:r>
            <a:r>
              <a:rPr kumimoji="0" lang="en-US" altLang="ko-KR" sz="3200" b="0" i="0" u="none" strike="noStrike" kern="1200" cap="none" spc="-50" normalizeH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 05. </a:t>
            </a:r>
            <a:r>
              <a:rPr kumimoji="0" lang="en-US" altLang="ko-KR" sz="3200" b="0" i="0" u="none" strike="noStrike" kern="1200" cap="none" spc="-50" normalizeH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06</a:t>
            </a:r>
            <a:endParaRPr lang="en-US" altLang="ko-KR" sz="32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>
                  <a:lumMod val="65000"/>
                </a:prst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50" normalizeH="0" baseline="0" noProof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-윤고딕320" panose="02030504000101010101" pitchFamily="18" charset="-127"/>
                <a:ea typeface="-윤고딕320" panose="02030504000101010101" pitchFamily="18" charset="-127"/>
                <a:cs typeface="+mn-cs"/>
              </a:rPr>
              <a:t>정창희</a:t>
            </a:r>
          </a:p>
        </p:txBody>
      </p:sp>
    </p:spTree>
    <p:extLst>
      <p:ext uri="{BB962C8B-B14F-4D97-AF65-F5344CB8AC3E}">
        <p14:creationId xmlns:p14="http://schemas.microsoft.com/office/powerpoint/2010/main" val="838026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제안 결과 비교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B4DBF0-7829-4285-8DC0-BBEDCAB1BFB4}"/>
              </a:ext>
            </a:extLst>
          </p:cNvPr>
          <p:cNvSpPr txBox="1"/>
          <p:nvPr/>
        </p:nvSpPr>
        <p:spPr>
          <a:xfrm>
            <a:off x="4049336" y="6469715"/>
            <a:ext cx="5094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* Stewart Platform</a:t>
            </a:r>
            <a:r>
              <a:rPr lang="ko-KR" altLang="en-US" sz="1200" b="1" dirty="0"/>
              <a:t>을 이용한 </a:t>
            </a:r>
            <a:r>
              <a:rPr lang="en-US" altLang="ko-KR" sz="1200" b="1" dirty="0"/>
              <a:t>Dispenser Head </a:t>
            </a:r>
            <a:r>
              <a:rPr lang="ko-KR" altLang="en-US" sz="1200" b="1" dirty="0"/>
              <a:t>자세 제어 계산 </a:t>
            </a:r>
            <a:r>
              <a:rPr lang="ko-KR" altLang="en-US" sz="1200" b="1" dirty="0" err="1"/>
              <a:t>알고리듬</a:t>
            </a:r>
            <a:r>
              <a:rPr lang="ko-KR" altLang="en-US" sz="1200" b="1" dirty="0"/>
              <a:t> 참고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6F18C0B-C450-49B0-B2E4-3EBA0D7872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40597"/>
                  </p:ext>
                </p:extLst>
              </p:nvPr>
            </p:nvGraphicFramePr>
            <p:xfrm>
              <a:off x="36282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F6F18C0B-C450-49B0-B2E4-3EBA0D7872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40597"/>
                  </p:ext>
                </p:extLst>
              </p:nvPr>
            </p:nvGraphicFramePr>
            <p:xfrm>
              <a:off x="36282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818" r="-299291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429" t="-1818" r="-201429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291" t="-1818" r="-100000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9291" t="-1818" b="-6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D179E38C-616D-43D5-8581-775E0593F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42296"/>
                  </p:ext>
                </p:extLst>
              </p:nvPr>
            </p:nvGraphicFramePr>
            <p:xfrm>
              <a:off x="468051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1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2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1400" b="1" i="1" kern="0" spc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표 16">
                <a:extLst>
                  <a:ext uri="{FF2B5EF4-FFF2-40B4-BE49-F238E27FC236}">
                    <a16:creationId xmlns:a16="http://schemas.microsoft.com/office/drawing/2014/main" id="{D179E38C-616D-43D5-8581-775E0593F4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5642296"/>
                  </p:ext>
                </p:extLst>
              </p:nvPr>
            </p:nvGraphicFramePr>
            <p:xfrm>
              <a:off x="4680518" y="3755382"/>
              <a:ext cx="4283970" cy="2355822"/>
            </p:xfrm>
            <a:graphic>
              <a:graphicData uri="http://schemas.openxmlformats.org/drawingml/2006/table">
                <a:tbl>
                  <a:tblPr/>
                  <a:tblGrid>
                    <a:gridCol w="856794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3034707646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945471302"/>
                        </a:ext>
                      </a:extLst>
                    </a:gridCol>
                    <a:gridCol w="856794">
                      <a:extLst>
                        <a:ext uri="{9D8B030D-6E8A-4147-A177-3AD203B41FA5}">
                          <a16:colId xmlns:a16="http://schemas.microsoft.com/office/drawing/2014/main" val="2081747697"/>
                        </a:ext>
                      </a:extLst>
                    </a:gridCol>
                  </a:tblGrid>
                  <a:tr h="33654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818" r="-300000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429" t="-1818" r="-202143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291" t="-1818" r="-100709" b="-6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9291" t="-1818" r="-709" b="-6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S1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-0.0429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0.1379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0.1308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0.1948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S2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-0.0305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0.0753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0.1571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0.1769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S3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0.1397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-0.0368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0.1676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0.2213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S4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0.0857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-0.0115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0.1876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0.2065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S5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-0.0968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-0.1011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0.1816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0.2293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33654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u="none" strike="noStrike" dirty="0">
                              <a:effectLst/>
                            </a:rPr>
                            <a:t>S6</a:t>
                          </a:r>
                          <a:endParaRPr lang="en-US" sz="1200" b="1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>
                              <a:effectLst/>
                            </a:rPr>
                            <a:t>-0.0551</a:t>
                          </a:r>
                          <a:endParaRPr lang="en-US" altLang="ko-KR" sz="1100" b="0" i="0" u="none" strike="noStrike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-0.0639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100" u="none" strike="noStrike" dirty="0">
                              <a:effectLst/>
                            </a:rPr>
                            <a:t>0.1353</a:t>
                          </a:r>
                          <a:endParaRPr lang="en-US" altLang="ko-KR" sz="1100" b="0" i="0" u="none" strike="noStrike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altLang="ko-KR" sz="1100" u="none" strike="noStrike" dirty="0">
                              <a:effectLst/>
                            </a:rPr>
                            <a:t>0.1595</a:t>
                          </a:r>
                          <a:endParaRPr lang="en-US" altLang="ko-KR" sz="1100" b="0" i="0" u="none" strike="noStrike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86E4DB2-B1B4-44C5-AA91-204A8083821F}"/>
              </a:ext>
            </a:extLst>
          </p:cNvPr>
          <p:cNvSpPr txBox="1"/>
          <p:nvPr/>
        </p:nvSpPr>
        <p:spPr>
          <a:xfrm>
            <a:off x="777000" y="3429000"/>
            <a:ext cx="3455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Calculate Vector &amp; Actuator length(Proposal)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0D564-17AE-4685-B2B7-9502FE4B7ADD}"/>
              </a:ext>
            </a:extLst>
          </p:cNvPr>
          <p:cNvSpPr txBox="1"/>
          <p:nvPr/>
        </p:nvSpPr>
        <p:spPr>
          <a:xfrm>
            <a:off x="5081225" y="3429000"/>
            <a:ext cx="348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*Calculate Vector &amp; Actuator length(Original)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EFCE2D-4866-43E8-B89E-FF5D4D2F5572}"/>
                  </a:ext>
                </a:extLst>
              </p:cNvPr>
              <p:cNvSpPr txBox="1"/>
              <p:nvPr/>
            </p:nvSpPr>
            <p:spPr>
              <a:xfrm>
                <a:off x="777000" y="1504045"/>
                <a:ext cx="81671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제안한 방식과 이전 자료와의 동일한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Parameters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설정 후 계산 확인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→(0,0,0,10°,20°,30°)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바라본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Vector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계산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실제 필요 길이 계산 후 비교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EFCE2D-4866-43E8-B89E-FF5D4D2F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00" y="1504045"/>
                <a:ext cx="8167126" cy="1754326"/>
              </a:xfrm>
              <a:prstGeom prst="rect">
                <a:avLst/>
              </a:prstGeom>
              <a:blipFill>
                <a:blip r:embed="rId5"/>
                <a:stretch>
                  <a:fillRect l="-746" t="-3472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955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243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1EE5EE-ED5F-462E-B477-5E851DC7E7E7}"/>
              </a:ext>
            </a:extLst>
          </p:cNvPr>
          <p:cNvSpPr txBox="1"/>
          <p:nvPr/>
        </p:nvSpPr>
        <p:spPr>
          <a:xfrm>
            <a:off x="1984990" y="6240623"/>
            <a:ext cx="2180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Inverse</a:t>
            </a:r>
            <a:r>
              <a:rPr lang="ko-KR" altLang="en-US" sz="1400" dirty="0"/>
              <a:t> </a:t>
            </a:r>
            <a:r>
              <a:rPr lang="en-US" altLang="ko-KR" sz="1400" dirty="0"/>
              <a:t>Kinematics</a:t>
            </a:r>
            <a:r>
              <a:rPr lang="ko-KR" altLang="en-US" sz="1400" dirty="0"/>
              <a:t> </a:t>
            </a:r>
            <a:r>
              <a:rPr lang="en-US" altLang="ko-KR" sz="1400" dirty="0"/>
              <a:t>Code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14BD9-6042-4D19-8345-8AB1CF26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07816"/>
            <a:ext cx="5215488" cy="4829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A630D3-BDF8-43FA-9494-3613E596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585" y="1364813"/>
            <a:ext cx="2824259" cy="482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DD305E-5CEE-4E77-B6F7-74BF15F8560D}"/>
              </a:ext>
            </a:extLst>
          </p:cNvPr>
          <p:cNvSpPr txBox="1"/>
          <p:nvPr/>
        </p:nvSpPr>
        <p:spPr>
          <a:xfrm>
            <a:off x="5957052" y="6252724"/>
            <a:ext cx="2825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 UI for Setting Data &amp; Result Table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300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48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Joint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Vector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확인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24A694-2ADA-4AEC-915B-90EAD354B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22" y="1416451"/>
            <a:ext cx="4419919" cy="3456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7D288F-8E7F-4389-9982-59E64BF1A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" y="1416259"/>
            <a:ext cx="4501613" cy="34563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73CEC7-C12E-4901-867C-CEEA239670A3}"/>
              </a:ext>
            </a:extLst>
          </p:cNvPr>
          <p:cNvSpPr txBox="1"/>
          <p:nvPr/>
        </p:nvSpPr>
        <p:spPr>
          <a:xfrm>
            <a:off x="683568" y="5150672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위치에 따른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표현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기구학으로는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값만 표현하기 때문에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닫힌 구조에 대한 제약 조건이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52608-376F-4D25-BC95-2B92C3BD72E0}"/>
              </a:ext>
            </a:extLst>
          </p:cNvPr>
          <p:cNvSpPr txBox="1"/>
          <p:nvPr/>
        </p:nvSpPr>
        <p:spPr>
          <a:xfrm>
            <a:off x="1331640" y="6372036"/>
            <a:ext cx="687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닫힌 구조에 대한 동시간 제어 및 이동 범위 제약 설정 기능 필요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683FC1-CF32-44D2-8FCB-A74CA0BCF9CA}"/>
              </a:ext>
            </a:extLst>
          </p:cNvPr>
          <p:cNvSpPr txBox="1"/>
          <p:nvPr/>
        </p:nvSpPr>
        <p:spPr>
          <a:xfrm>
            <a:off x="1508118" y="4874602"/>
            <a:ext cx="162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Joint of Hexapod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758C85-CCF5-486D-97BF-8A77D0B77E6A}"/>
              </a:ext>
            </a:extLst>
          </p:cNvPr>
          <p:cNvSpPr txBox="1"/>
          <p:nvPr/>
        </p:nvSpPr>
        <p:spPr>
          <a:xfrm>
            <a:off x="5609392" y="4893486"/>
            <a:ext cx="2469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Actuator Vector of Hexapod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767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5D018-0AC8-4694-802D-12C4D3225A45}"/>
              </a:ext>
            </a:extLst>
          </p:cNvPr>
          <p:cNvSpPr txBox="1"/>
          <p:nvPr/>
        </p:nvSpPr>
        <p:spPr>
          <a:xfrm>
            <a:off x="488437" y="1556792"/>
            <a:ext cx="8167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자유도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움직임을 수행하기 위해 필요한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개수를 설정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&amp; Joint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구성요소에 따라 움직임 및 자유도가 달라짐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직교 좌표계를 기준으로 상판의 목표 위치를 통해 연결된 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</a:rPr>
              <a:t>및 필요 길이 계산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</a:rPr>
              <a:t>의 기구학적 특징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닫힌 구조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</a:rPr>
              <a:t>이 고려되지 않아 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사이의 관계가 없음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</a:rPr>
              <a:t>→ </a:t>
            </a:r>
            <a:r>
              <a:rPr lang="ko-KR" altLang="en-US" dirty="0">
                <a:latin typeface="맑은 고딕" panose="020B0503020000020004" pitchFamily="50" charset="-127"/>
              </a:rPr>
              <a:t>원하는 조인트 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개수를 설정하여 계산할 수 있음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사항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 시 반드시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닫힌 구조를 고려하여 실행 해야함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74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2.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모션 프로파일 구현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5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모션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723F07-9A15-49D6-A4ED-B35362146A8F}"/>
              </a:ext>
            </a:extLst>
          </p:cNvPr>
          <p:cNvSpPr txBox="1"/>
          <p:nvPr/>
        </p:nvSpPr>
        <p:spPr>
          <a:xfrm>
            <a:off x="323528" y="3429000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모션 프로파일 진행 방향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3342EC-9ACA-4EF3-B4B1-BFE155A5E337}"/>
              </a:ext>
            </a:extLst>
          </p:cNvPr>
          <p:cNvSpPr txBox="1"/>
          <p:nvPr/>
        </p:nvSpPr>
        <p:spPr>
          <a:xfrm>
            <a:off x="560445" y="3933056"/>
            <a:ext cx="816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기구학으로 목표 위치에 따른 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목표 길이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 위치와 목표 위치 간의 사다리꼴 프로파일 설계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프로파일을 통한 부드러운 모션 제어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672C51-EAE1-4BA1-AC89-3BD0F5A70158}"/>
              </a:ext>
            </a:extLst>
          </p:cNvPr>
          <p:cNvSpPr txBox="1"/>
          <p:nvPr/>
        </p:nvSpPr>
        <p:spPr>
          <a:xfrm>
            <a:off x="395536" y="1447616"/>
            <a:ext cx="864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 대상에 대한 시간에 따른 목표 궤적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 대상의 상태에 따라 관성 및 진동 특성이 발생함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실제 위치에 대한 에러 값을 일으킴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고려하여 실제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구동 시 모션 프로파일을 토대로 안정성 구현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55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7590E2-95A0-4C01-8520-13FC92EC8432}"/>
              </a:ext>
            </a:extLst>
          </p:cNvPr>
          <p:cNvCxnSpPr>
            <a:cxnSpLocks/>
          </p:cNvCxnSpPr>
          <p:nvPr/>
        </p:nvCxnSpPr>
        <p:spPr>
          <a:xfrm>
            <a:off x="1619672" y="1916832"/>
            <a:ext cx="0" cy="237626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8FB039-CF33-4F61-852A-BCCC9DBB541A}"/>
              </a:ext>
            </a:extLst>
          </p:cNvPr>
          <p:cNvCxnSpPr>
            <a:cxnSpLocks/>
          </p:cNvCxnSpPr>
          <p:nvPr/>
        </p:nvCxnSpPr>
        <p:spPr>
          <a:xfrm flipH="1">
            <a:off x="1619672" y="4293096"/>
            <a:ext cx="596828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8ECF51-88CD-4F29-80C6-8D8EE350442B}"/>
              </a:ext>
            </a:extLst>
          </p:cNvPr>
          <p:cNvCxnSpPr>
            <a:cxnSpLocks/>
          </p:cNvCxnSpPr>
          <p:nvPr/>
        </p:nvCxnSpPr>
        <p:spPr>
          <a:xfrm flipH="1">
            <a:off x="1619671" y="2924944"/>
            <a:ext cx="1440161" cy="1359615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17CE443-4542-4907-8B37-DDA2CD7AACF2}"/>
              </a:ext>
            </a:extLst>
          </p:cNvPr>
          <p:cNvCxnSpPr>
            <a:cxnSpLocks/>
          </p:cNvCxnSpPr>
          <p:nvPr/>
        </p:nvCxnSpPr>
        <p:spPr>
          <a:xfrm flipH="1">
            <a:off x="3059832" y="2924944"/>
            <a:ext cx="2304256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072E67-647F-4639-ADD2-8F4C43535933}"/>
              </a:ext>
            </a:extLst>
          </p:cNvPr>
          <p:cNvCxnSpPr>
            <a:cxnSpLocks/>
          </p:cNvCxnSpPr>
          <p:nvPr/>
        </p:nvCxnSpPr>
        <p:spPr>
          <a:xfrm flipH="1" flipV="1">
            <a:off x="5364087" y="2929707"/>
            <a:ext cx="1368153" cy="1354852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50A85A-C681-4AA8-9862-AA9F5A9F1026}"/>
              </a:ext>
            </a:extLst>
          </p:cNvPr>
          <p:cNvCxnSpPr>
            <a:cxnSpLocks/>
          </p:cNvCxnSpPr>
          <p:nvPr/>
        </p:nvCxnSpPr>
        <p:spPr>
          <a:xfrm flipH="1">
            <a:off x="1619671" y="2934623"/>
            <a:ext cx="374441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C0070-4B6C-4A75-A5B0-AAAFA1522A6F}"/>
              </a:ext>
            </a:extLst>
          </p:cNvPr>
          <p:cNvSpPr txBox="1"/>
          <p:nvPr/>
        </p:nvSpPr>
        <p:spPr>
          <a:xfrm>
            <a:off x="7111519" y="433029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4B2E2-992A-4006-BCE9-3CBD3C2307BB}"/>
              </a:ext>
            </a:extLst>
          </p:cNvPr>
          <p:cNvSpPr txBox="1"/>
          <p:nvPr/>
        </p:nvSpPr>
        <p:spPr>
          <a:xfrm>
            <a:off x="755578" y="1613346"/>
            <a:ext cx="86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속도</a:t>
            </a:r>
            <a:endParaRPr lang="en-US" altLang="ko-KR" dirty="0"/>
          </a:p>
          <a:p>
            <a:pPr algn="ctr"/>
            <a:r>
              <a:rPr lang="en-US" altLang="ko-KR" dirty="0"/>
              <a:t>(mm/s)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D8637-8420-434F-BB63-928FBF494B0B}"/>
              </a:ext>
            </a:extLst>
          </p:cNvPr>
          <p:cNvCxnSpPr>
            <a:cxnSpLocks/>
          </p:cNvCxnSpPr>
          <p:nvPr/>
        </p:nvCxnSpPr>
        <p:spPr>
          <a:xfrm>
            <a:off x="3059832" y="2151073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5011FF-EAB7-4408-8314-F4D4A4AEDF0F}"/>
              </a:ext>
            </a:extLst>
          </p:cNvPr>
          <p:cNvCxnSpPr>
            <a:cxnSpLocks/>
          </p:cNvCxnSpPr>
          <p:nvPr/>
        </p:nvCxnSpPr>
        <p:spPr>
          <a:xfrm>
            <a:off x="5364087" y="2105340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/>
              <p:nvPr/>
            </p:nvSpPr>
            <p:spPr>
              <a:xfrm>
                <a:off x="2843810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10" y="4369949"/>
                <a:ext cx="4320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/>
              <p:nvPr/>
            </p:nvSpPr>
            <p:spPr>
              <a:xfrm>
                <a:off x="5148065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69949"/>
                <a:ext cx="4320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/>
              <p:nvPr/>
            </p:nvSpPr>
            <p:spPr>
              <a:xfrm>
                <a:off x="6543838" y="436994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838" y="4369949"/>
                <a:ext cx="4320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7CCD4A-A4CA-4A2F-A984-47EF8AD51B60}"/>
              </a:ext>
            </a:extLst>
          </p:cNvPr>
          <p:cNvCxnSpPr>
            <a:cxnSpLocks/>
          </p:cNvCxnSpPr>
          <p:nvPr/>
        </p:nvCxnSpPr>
        <p:spPr>
          <a:xfrm>
            <a:off x="6732240" y="2151072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/>
              <p:nvPr/>
            </p:nvSpPr>
            <p:spPr>
              <a:xfrm>
                <a:off x="538675" y="5770392"/>
                <a:ext cx="8066649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𝐴𝑐𝑐𝑒𝑙𝑃𝑒𝑟𝑐𝑒𝑛𝑡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𝐷𝑒𝑐𝑒𝑙𝑃𝑒𝑟𝑐𝑒𝑛𝑡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75" y="5770392"/>
                <a:ext cx="8066649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/>
              <p:nvPr/>
            </p:nvSpPr>
            <p:spPr>
              <a:xfrm>
                <a:off x="1187624" y="2703083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703083"/>
                <a:ext cx="43204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/>
              <p:nvPr/>
            </p:nvSpPr>
            <p:spPr>
              <a:xfrm>
                <a:off x="1661652" y="2167682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167682"/>
                <a:ext cx="13561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/>
              <p:nvPr/>
            </p:nvSpPr>
            <p:spPr>
              <a:xfrm>
                <a:off x="5378341" y="2165797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𝐷𝑒𝑐𝑒𝑙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41" y="2165797"/>
                <a:ext cx="135618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0F710534-37B2-43D3-9E88-CC92CB76C35B}"/>
              </a:ext>
            </a:extLst>
          </p:cNvPr>
          <p:cNvSpPr txBox="1"/>
          <p:nvPr/>
        </p:nvSpPr>
        <p:spPr>
          <a:xfrm>
            <a:off x="245633" y="5021265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넓이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C1E07-E44F-447C-8DAB-DA932DC5EC38}"/>
              </a:ext>
            </a:extLst>
          </p:cNvPr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7D124-5A55-4BA5-87CC-4045680D4C64}"/>
              </a:ext>
            </a:extLst>
          </p:cNvPr>
          <p:cNvSpPr txBox="1"/>
          <p:nvPr/>
        </p:nvSpPr>
        <p:spPr>
          <a:xfrm>
            <a:off x="3260148" y="4759192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68672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/>
              <p:nvPr/>
            </p:nvSpPr>
            <p:spPr>
              <a:xfrm>
                <a:off x="467544" y="1556792"/>
                <a:ext cx="8066649" cy="228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𝐴𝑐𝑐𝑒𝑙𝑃𝑒𝑟𝑐𝑒𝑛𝑡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𝐷𝑒𝑐𝑒𝑙𝑃𝑒𝑟𝑐𝑒𝑛𝑡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𝑢𝑛𝑖𝑓𝑜𝑟𝑚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=1−(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𝐴𝑐𝑐𝑒𝑙𝑃𝑒𝑟𝑐𝑒𝑛𝑡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𝐷𝑒𝑐𝑒𝑙𝑃𝑒𝑟𝑐𝑒𝑛𝑡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b="0" dirty="0"/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𝑢𝑛𝑖𝑓𝑜𝑟𝑚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𝑃𝑒𝑟𝑐𝑒𝑛𝑡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DF648D-2BE9-4E13-97A6-C41A73FBA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56792"/>
                <a:ext cx="8066649" cy="22879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F77115-127A-47C4-A5EA-5DF545B4F36A}"/>
                  </a:ext>
                </a:extLst>
              </p:cNvPr>
              <p:cNvSpPr txBox="1"/>
              <p:nvPr/>
            </p:nvSpPr>
            <p:spPr>
              <a:xfrm>
                <a:off x="560445" y="4122946"/>
                <a:ext cx="81671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고정 주기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(Interval)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맞춰 운영하기 위해 요구 속도 계산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엑추에이터는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주기에 맞춰 보간 제어 실행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고정 시간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맞춰 전체 움직임 제어 실행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필요시 가장 낮은 축의 시간을 토대로 설정 가능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F77115-127A-47C4-A5EA-5DF545B4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5" y="4122946"/>
                <a:ext cx="8167126" cy="1754326"/>
              </a:xfrm>
              <a:prstGeom prst="rect">
                <a:avLst/>
              </a:prstGeom>
              <a:blipFill>
                <a:blip r:embed="rId4"/>
                <a:stretch>
                  <a:fillRect l="-821" t="-3125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695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629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해당 면적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(Position)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87590E2-95A0-4C01-8520-13FC92EC8432}"/>
              </a:ext>
            </a:extLst>
          </p:cNvPr>
          <p:cNvCxnSpPr>
            <a:cxnSpLocks/>
          </p:cNvCxnSpPr>
          <p:nvPr/>
        </p:nvCxnSpPr>
        <p:spPr>
          <a:xfrm>
            <a:off x="1619672" y="1860278"/>
            <a:ext cx="0" cy="2376264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8FB039-CF33-4F61-852A-BCCC9DBB541A}"/>
              </a:ext>
            </a:extLst>
          </p:cNvPr>
          <p:cNvCxnSpPr>
            <a:cxnSpLocks/>
          </p:cNvCxnSpPr>
          <p:nvPr/>
        </p:nvCxnSpPr>
        <p:spPr>
          <a:xfrm flipH="1">
            <a:off x="1619672" y="4236542"/>
            <a:ext cx="596828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08ECF51-88CD-4F29-80C6-8D8EE350442B}"/>
              </a:ext>
            </a:extLst>
          </p:cNvPr>
          <p:cNvCxnSpPr>
            <a:cxnSpLocks/>
          </p:cNvCxnSpPr>
          <p:nvPr/>
        </p:nvCxnSpPr>
        <p:spPr>
          <a:xfrm flipH="1">
            <a:off x="1619671" y="2868390"/>
            <a:ext cx="1440161" cy="1359615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17CE443-4542-4907-8B37-DDA2CD7AACF2}"/>
              </a:ext>
            </a:extLst>
          </p:cNvPr>
          <p:cNvCxnSpPr>
            <a:cxnSpLocks/>
          </p:cNvCxnSpPr>
          <p:nvPr/>
        </p:nvCxnSpPr>
        <p:spPr>
          <a:xfrm flipH="1">
            <a:off x="3059832" y="2868390"/>
            <a:ext cx="2304256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2072E67-647F-4639-ADD2-8F4C43535933}"/>
              </a:ext>
            </a:extLst>
          </p:cNvPr>
          <p:cNvCxnSpPr>
            <a:cxnSpLocks/>
          </p:cNvCxnSpPr>
          <p:nvPr/>
        </p:nvCxnSpPr>
        <p:spPr>
          <a:xfrm flipH="1" flipV="1">
            <a:off x="5364087" y="2873153"/>
            <a:ext cx="1368153" cy="1354852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50A85A-C681-4AA8-9862-AA9F5A9F1026}"/>
              </a:ext>
            </a:extLst>
          </p:cNvPr>
          <p:cNvCxnSpPr>
            <a:cxnSpLocks/>
          </p:cNvCxnSpPr>
          <p:nvPr/>
        </p:nvCxnSpPr>
        <p:spPr>
          <a:xfrm flipH="1">
            <a:off x="1619671" y="2878069"/>
            <a:ext cx="374441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C0070-4B6C-4A75-A5B0-AAAFA1522A6F}"/>
              </a:ext>
            </a:extLst>
          </p:cNvPr>
          <p:cNvSpPr txBox="1"/>
          <p:nvPr/>
        </p:nvSpPr>
        <p:spPr>
          <a:xfrm>
            <a:off x="7111519" y="427373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r>
              <a:rPr lang="en-US" altLang="ko-KR" dirty="0"/>
              <a:t>(s)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34B2E2-992A-4006-BCE9-3CBD3C2307BB}"/>
              </a:ext>
            </a:extLst>
          </p:cNvPr>
          <p:cNvSpPr txBox="1"/>
          <p:nvPr/>
        </p:nvSpPr>
        <p:spPr>
          <a:xfrm>
            <a:off x="755578" y="1556792"/>
            <a:ext cx="86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속도</a:t>
            </a:r>
            <a:endParaRPr lang="en-US" altLang="ko-KR" dirty="0"/>
          </a:p>
          <a:p>
            <a:pPr algn="ctr"/>
            <a:r>
              <a:rPr lang="en-US" altLang="ko-KR" dirty="0"/>
              <a:t>(mm/s)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6D8637-8420-434F-BB63-928FBF494B0B}"/>
              </a:ext>
            </a:extLst>
          </p:cNvPr>
          <p:cNvCxnSpPr>
            <a:cxnSpLocks/>
          </p:cNvCxnSpPr>
          <p:nvPr/>
        </p:nvCxnSpPr>
        <p:spPr>
          <a:xfrm>
            <a:off x="3059832" y="2094519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55011FF-EAB7-4408-8314-F4D4A4AEDF0F}"/>
              </a:ext>
            </a:extLst>
          </p:cNvPr>
          <p:cNvCxnSpPr>
            <a:cxnSpLocks/>
          </p:cNvCxnSpPr>
          <p:nvPr/>
        </p:nvCxnSpPr>
        <p:spPr>
          <a:xfrm>
            <a:off x="5364087" y="2048786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/>
              <p:nvPr/>
            </p:nvSpPr>
            <p:spPr>
              <a:xfrm>
                <a:off x="2843810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7A4818-45C2-46EC-992E-48CA10FB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10" y="4313395"/>
                <a:ext cx="4320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/>
              <p:nvPr/>
            </p:nvSpPr>
            <p:spPr>
              <a:xfrm>
                <a:off x="5148065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04722-AEFE-4944-B069-96638B93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5" y="4313395"/>
                <a:ext cx="4320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/>
              <p:nvPr/>
            </p:nvSpPr>
            <p:spPr>
              <a:xfrm>
                <a:off x="6543838" y="4313395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AFDC10-A977-4C95-8D91-B18D7C064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838" y="4313395"/>
                <a:ext cx="4320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7CCD4A-A4CA-4A2F-A984-47EF8AD51B60}"/>
              </a:ext>
            </a:extLst>
          </p:cNvPr>
          <p:cNvCxnSpPr>
            <a:cxnSpLocks/>
          </p:cNvCxnSpPr>
          <p:nvPr/>
        </p:nvCxnSpPr>
        <p:spPr>
          <a:xfrm>
            <a:off x="6732240" y="2094518"/>
            <a:ext cx="0" cy="21505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/>
              <p:nvPr/>
            </p:nvSpPr>
            <p:spPr>
              <a:xfrm>
                <a:off x="1187624" y="2646529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FFDFA5-686D-4377-9821-1A220E669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646529"/>
                <a:ext cx="4320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/>
              <p:nvPr/>
            </p:nvSpPr>
            <p:spPr>
              <a:xfrm>
                <a:off x="1661652" y="2111128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𝐴𝑐𝑐𝑒𝑙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08D55C-CAD8-441C-8D69-446BA536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52" y="2111128"/>
                <a:ext cx="13561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/>
              <p:nvPr/>
            </p:nvSpPr>
            <p:spPr>
              <a:xfrm>
                <a:off x="5378341" y="2109243"/>
                <a:ext cx="13561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𝐷𝑒𝑐𝑒𝑙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𝑃𝑒𝑟𝑐𝑒𝑛𝑡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30B2C9-A262-42A8-BD4D-4592EB26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41" y="2109243"/>
                <a:ext cx="13561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4E1BD7-9A92-4112-9CDC-993E6D5C28A7}"/>
                  </a:ext>
                </a:extLst>
              </p:cNvPr>
              <p:cNvSpPr txBox="1"/>
              <p:nvPr/>
            </p:nvSpPr>
            <p:spPr>
              <a:xfrm>
                <a:off x="2361612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4E1BD7-9A92-4112-9CDC-993E6D5C2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612" y="3568497"/>
                <a:ext cx="4320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25A824-708E-4658-B952-9E2B8C8A8E29}"/>
                  </a:ext>
                </a:extLst>
              </p:cNvPr>
              <p:cNvSpPr txBox="1"/>
              <p:nvPr/>
            </p:nvSpPr>
            <p:spPr>
              <a:xfrm>
                <a:off x="3999553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25A824-708E-4658-B952-9E2B8C8A8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53" y="3568497"/>
                <a:ext cx="43204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A0C52-2319-46AD-AE93-A5025B7FAAD5}"/>
                  </a:ext>
                </a:extLst>
              </p:cNvPr>
              <p:cNvSpPr txBox="1"/>
              <p:nvPr/>
            </p:nvSpPr>
            <p:spPr>
              <a:xfrm>
                <a:off x="5660507" y="3568497"/>
                <a:ext cx="432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1A0C52-2319-46AD-AE93-A5025B7FA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07" y="3568497"/>
                <a:ext cx="4320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23F642-161D-41EF-8D17-58564C7D9B58}"/>
                  </a:ext>
                </a:extLst>
              </p:cNvPr>
              <p:cNvSpPr txBox="1"/>
              <p:nvPr/>
            </p:nvSpPr>
            <p:spPr>
              <a:xfrm>
                <a:off x="982423" y="5126330"/>
                <a:ext cx="2232248" cy="1071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23F642-161D-41EF-8D17-58564C7D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3" y="5126330"/>
                <a:ext cx="2232248" cy="1071768"/>
              </a:xfrm>
              <a:prstGeom prst="rect">
                <a:avLst/>
              </a:prstGeom>
              <a:blipFill>
                <a:blip r:embed="rId12"/>
                <a:stretch>
                  <a:fillRect l="-1639" b="-5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B0D8FB-060E-4E13-96CE-FEA79EE87CF1}"/>
                  </a:ext>
                </a:extLst>
              </p:cNvPr>
              <p:cNvSpPr txBox="1"/>
              <p:nvPr/>
            </p:nvSpPr>
            <p:spPr>
              <a:xfrm>
                <a:off x="4286516" y="5126574"/>
                <a:ext cx="4514644" cy="2046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		</a:t>
                </a:r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B0D8FB-060E-4E13-96CE-FEA79EE8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516" y="5126574"/>
                <a:ext cx="4514644" cy="2046842"/>
              </a:xfrm>
              <a:prstGeom prst="rect">
                <a:avLst/>
              </a:prstGeom>
              <a:blipFill>
                <a:blip r:embed="rId13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9D1EE4D-78FC-4AB6-A5AD-0AD20E1C5AE6}"/>
              </a:ext>
            </a:extLst>
          </p:cNvPr>
          <p:cNvSpPr txBox="1"/>
          <p:nvPr/>
        </p:nvSpPr>
        <p:spPr>
          <a:xfrm>
            <a:off x="3241508" y="4741071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906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3D2DF0-B62D-43F2-8ED7-79BC40597FCA}"/>
                  </a:ext>
                </a:extLst>
              </p:cNvPr>
              <p:cNvSpPr txBox="1"/>
              <p:nvPr/>
            </p:nvSpPr>
            <p:spPr>
              <a:xfrm>
                <a:off x="827584" y="1785514"/>
                <a:ext cx="7668852" cy="2359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0" i="1" dirty="0">
                    <a:latin typeface="Cambria Math" panose="02040503050406030204" pitchFamily="18" charset="0"/>
                  </a:rPr>
                  <a:t>S(</a:t>
                </a:r>
                <a:r>
                  <a:rPr lang="ko-KR" altLang="en-US" b="0" i="1" dirty="0">
                    <a:latin typeface="Cambria Math" panose="02040503050406030204" pitchFamily="18" charset="0"/>
                  </a:rPr>
                  <a:t>절대값</a:t>
                </a:r>
                <a:r>
                  <a:rPr lang="en-US" altLang="ko-KR" b="0" i="1" dirty="0">
                    <a:latin typeface="Cambria Math" panose="02040503050406030204" pitchFamily="18" charset="0"/>
                  </a:rPr>
                  <a:t>)</a:t>
                </a: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 dirty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den>
                                    </m:f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𝑒𝑛𝑑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3D2DF0-B62D-43F2-8ED7-79BC40597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785514"/>
                <a:ext cx="7668852" cy="2359620"/>
              </a:xfrm>
              <a:prstGeom prst="rect">
                <a:avLst/>
              </a:prstGeom>
              <a:blipFill>
                <a:blip r:embed="rId3"/>
                <a:stretch>
                  <a:fillRect l="-715" t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9AE2928-C576-4583-8C24-50928E2CBE92}"/>
              </a:ext>
            </a:extLst>
          </p:cNvPr>
          <p:cNvSpPr txBox="1"/>
          <p:nvPr/>
        </p:nvSpPr>
        <p:spPr>
          <a:xfrm>
            <a:off x="560445" y="5013176"/>
            <a:ext cx="816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감속 가속도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동일하다는 조건으로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시간에 따라 식을 나누어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8B3F198-847C-4FCF-9646-1C9DF6013D65}"/>
                  </a:ext>
                </a:extLst>
              </p:cNvPr>
              <p:cNvSpPr/>
              <p:nvPr/>
            </p:nvSpPr>
            <p:spPr>
              <a:xfrm>
                <a:off x="6768244" y="4157479"/>
                <a:ext cx="1487908" cy="451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sSub>
                          <m:sSubPr>
                            <m:ctrlP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 dirty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8B3F198-847C-4FCF-9646-1C9DF6013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244" y="4157479"/>
                <a:ext cx="1487908" cy="451021"/>
              </a:xfrm>
              <a:prstGeom prst="rect">
                <a:avLst/>
              </a:prstGeom>
              <a:blipFill>
                <a:blip r:embed="rId4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52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16947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목차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EF30F2A5-C408-4CC4-AEAA-BCB4F1F65D12}"/>
              </a:ext>
            </a:extLst>
          </p:cNvPr>
          <p:cNvSpPr txBox="1">
            <a:spLocks/>
          </p:cNvSpPr>
          <p:nvPr/>
        </p:nvSpPr>
        <p:spPr>
          <a:xfrm>
            <a:off x="1043608" y="692696"/>
            <a:ext cx="5832648" cy="2232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ko-KR" sz="1000" dirty="0"/>
          </a:p>
          <a:p>
            <a:r>
              <a:rPr lang="ko-KR" altLang="en-US" sz="2000" dirty="0" err="1"/>
              <a:t>기구학</a:t>
            </a:r>
            <a:r>
              <a:rPr lang="ko-KR" altLang="en-US" sz="2000" dirty="0"/>
              <a:t> 해석</a:t>
            </a:r>
            <a:endParaRPr lang="en-US" altLang="ko-KR" sz="2000" dirty="0"/>
          </a:p>
          <a:p>
            <a:pPr lvl="1"/>
            <a:r>
              <a:rPr lang="en-US" altLang="ko-KR" sz="1800" dirty="0"/>
              <a:t>1.1 </a:t>
            </a:r>
            <a:r>
              <a:rPr lang="ko-KR" altLang="en-US" sz="1800" dirty="0"/>
              <a:t>자유도 계산</a:t>
            </a:r>
            <a:endParaRPr lang="en-US" altLang="ko-KR" sz="1800" dirty="0"/>
          </a:p>
          <a:p>
            <a:pPr lvl="1"/>
            <a:r>
              <a:rPr lang="en-US" altLang="ko-KR" sz="1800" dirty="0"/>
              <a:t>1.2 </a:t>
            </a:r>
            <a:r>
              <a:rPr lang="ko-KR" altLang="en-US" sz="1800" dirty="0" err="1"/>
              <a:t>기구학</a:t>
            </a:r>
            <a:r>
              <a:rPr lang="ko-KR" altLang="en-US" sz="1800" dirty="0"/>
              <a:t> 해석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000" dirty="0"/>
          </a:p>
          <a:p>
            <a:r>
              <a:rPr lang="ko-KR" altLang="en-US" sz="2000" dirty="0"/>
              <a:t>모션 프로파일 생성</a:t>
            </a:r>
            <a:endParaRPr lang="en-US" altLang="ko-KR" sz="2000" dirty="0"/>
          </a:p>
          <a:p>
            <a:pPr lvl="1"/>
            <a:r>
              <a:rPr lang="en-US" altLang="ko-KR" sz="1800" dirty="0"/>
              <a:t>2.1 </a:t>
            </a:r>
            <a:r>
              <a:rPr lang="ko-KR" altLang="en-US" sz="1800" dirty="0"/>
              <a:t>사다리꼴 속도 프로파일</a:t>
            </a:r>
            <a:endParaRPr lang="en-US" altLang="ko-KR" sz="1800" dirty="0"/>
          </a:p>
          <a:p>
            <a:pPr lvl="1"/>
            <a:r>
              <a:rPr lang="en-US" altLang="ko-KR" sz="1800" dirty="0"/>
              <a:t>2.2 </a:t>
            </a:r>
            <a:r>
              <a:rPr lang="ko-KR" altLang="en-US" sz="1800" dirty="0"/>
              <a:t>이동 평균 모션 프로파일</a:t>
            </a:r>
            <a:endParaRPr lang="en-US" altLang="ko-KR" sz="1800" dirty="0"/>
          </a:p>
          <a:p>
            <a:pPr lvl="1"/>
            <a:r>
              <a:rPr lang="en-US" altLang="ko-KR" sz="1800" dirty="0"/>
              <a:t>2.3 </a:t>
            </a:r>
            <a:r>
              <a:rPr lang="ko-KR" altLang="en-US" sz="1800" dirty="0"/>
              <a:t>프로그램 구성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000" dirty="0"/>
              <a:t>기존 제품 분석</a:t>
            </a:r>
            <a:endParaRPr lang="en-US" altLang="ko-KR" sz="2000" dirty="0"/>
          </a:p>
          <a:p>
            <a:pPr lvl="1"/>
            <a:r>
              <a:rPr lang="en-US" altLang="ko-KR" sz="1800" dirty="0"/>
              <a:t>3.1 Hexapod</a:t>
            </a:r>
          </a:p>
          <a:p>
            <a:pPr lvl="1"/>
            <a:r>
              <a:rPr lang="en-US" altLang="ko-KR" sz="1800" dirty="0"/>
              <a:t>3.2 Controller</a:t>
            </a:r>
          </a:p>
          <a:p>
            <a:pPr lvl="1"/>
            <a:r>
              <a:rPr lang="en-US" altLang="ko-KR" sz="1800" dirty="0"/>
              <a:t>3.3 Program</a:t>
            </a:r>
          </a:p>
          <a:p>
            <a:pPr lvl="1"/>
            <a:r>
              <a:rPr lang="en-US" altLang="ko-KR" sz="1800" dirty="0"/>
              <a:t>3.4 Motion Control</a:t>
            </a:r>
          </a:p>
          <a:p>
            <a:pPr lvl="1"/>
            <a:endParaRPr lang="en-US" altLang="ko-KR" sz="1000" dirty="0"/>
          </a:p>
          <a:p>
            <a:r>
              <a:rPr lang="ko-KR" altLang="en-US" sz="2000" dirty="0"/>
              <a:t>제안</a:t>
            </a:r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49186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거리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BEEF74-BF1F-47ED-96FB-85950E34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07410"/>
            <a:ext cx="6738528" cy="5105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521A4-5665-41BF-A424-82B44E99F2CD}"/>
              </a:ext>
            </a:extLst>
          </p:cNvPr>
          <p:cNvSpPr txBox="1"/>
          <p:nvPr/>
        </p:nvSpPr>
        <p:spPr>
          <a:xfrm>
            <a:off x="3151949" y="6472241"/>
            <a:ext cx="2377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Position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449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525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프로파일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 구현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D7940F-8387-4602-8D21-9CCA4860A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65" t="4163" r="1329" b="2910"/>
          <a:stretch/>
        </p:blipFill>
        <p:spPr>
          <a:xfrm>
            <a:off x="1115616" y="1380838"/>
            <a:ext cx="6768752" cy="4709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E0DA3B-57F9-4D60-9F6D-5F6A16360C8A}"/>
                  </a:ext>
                </a:extLst>
              </p:cNvPr>
              <p:cNvSpPr txBox="1"/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0 0 0 10 20 30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Interval(1ms), 1000ms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사다리꼴 프로파일 생성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E0DA3B-57F9-4D60-9F6D-5F6A16360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blipFill>
                <a:blip r:embed="rId4"/>
                <a:stretch>
                  <a:fillRect l="-821" t="-5455" b="-1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2228-0A11-429B-B067-D9E5E8D30C2B}"/>
                  </a:ext>
                </a:extLst>
              </p:cNvPr>
              <p:cNvSpPr txBox="1"/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𝑨𝒄𝒄𝒆𝒍𝒆𝒓𝒂𝒕𝒊𝒐𝒏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82228-0A11-429B-B067-D9E5E8D30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A0805-F860-488D-A7C8-C39C4EA10D48}"/>
                  </a:ext>
                </a:extLst>
              </p:cNvPr>
              <p:cNvSpPr txBox="1"/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𝑽𝒆𝒍𝒐𝒄𝒊𝒕𝒚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5A0805-F860-488D-A7C8-C39C4EA1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98C21-4FCD-4115-BA9A-5DCF90BCC5E1}"/>
                  </a:ext>
                </a:extLst>
              </p:cNvPr>
              <p:cNvSpPr txBox="1"/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𝑷𝒐𝒔𝒊𝒕𝒊𝒐𝒏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798C21-4FCD-4115-BA9A-5DCF90BCC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1DF01D-1159-4BE1-AC2B-C4917BB5BDEC}"/>
                  </a:ext>
                </a:extLst>
              </p:cNvPr>
              <p:cNvSpPr txBox="1"/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𝒎𝒔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1DF01D-1159-4BE1-AC2B-C4917BB5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87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350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 평균 속도 프로파일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S-Curve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26EC1B-F099-46AD-A3B2-1067609B6C13}"/>
              </a:ext>
            </a:extLst>
          </p:cNvPr>
          <p:cNvGrpSpPr/>
          <p:nvPr/>
        </p:nvGrpSpPr>
        <p:grpSpPr>
          <a:xfrm>
            <a:off x="1403648" y="1556792"/>
            <a:ext cx="5959659" cy="2463726"/>
            <a:chOff x="1331640" y="1772816"/>
            <a:chExt cx="5959659" cy="246372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DC0070-4B6C-4A75-A5B0-AAAFA1522A6F}"/>
                </a:ext>
              </a:extLst>
            </p:cNvPr>
            <p:cNvSpPr txBox="1"/>
            <p:nvPr/>
          </p:nvSpPr>
          <p:spPr>
            <a:xfrm>
              <a:off x="6446442" y="3901678"/>
              <a:ext cx="844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시간</a:t>
              </a:r>
              <a:r>
                <a:rPr lang="en-US" altLang="ko-KR" sz="1400" dirty="0"/>
                <a:t>(s)</a:t>
              </a:r>
              <a:endParaRPr lang="ko-KR" altLang="en-US" sz="1400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7CB77D8-3925-4687-9DCB-31F2785DCF70}"/>
                </a:ext>
              </a:extLst>
            </p:cNvPr>
            <p:cNvGrpSpPr/>
            <p:nvPr/>
          </p:nvGrpSpPr>
          <p:grpSpPr>
            <a:xfrm>
              <a:off x="1331640" y="1772816"/>
              <a:ext cx="5904654" cy="2463726"/>
              <a:chOff x="755578" y="1613346"/>
              <a:chExt cx="6832374" cy="3125935"/>
            </a:xfrm>
          </p:grpSpPr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A87590E2-95A0-4C01-8520-13FC92EC8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9672" y="1916832"/>
                <a:ext cx="0" cy="2376264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A08FB039-CF33-4F61-852A-BCCC9DBB54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9672" y="4293096"/>
                <a:ext cx="596828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408ECF51-88CD-4F29-80C6-8D8EE35044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7385" y="2924943"/>
                <a:ext cx="1442450" cy="1368152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17CE443-4542-4907-8B37-DDA2CD7AAC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59832" y="2924944"/>
                <a:ext cx="2304256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2072E67-647F-4639-ADD2-8F4C43535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64088" y="2929706"/>
                <a:ext cx="1368152" cy="1363389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0C50A85A-C681-4AA8-9862-AA9F5A9F10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9671" y="2934623"/>
                <a:ext cx="511256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34B2E2-992A-4006-BCE9-3CBD3C2307BB}"/>
                  </a:ext>
                </a:extLst>
              </p:cNvPr>
              <p:cNvSpPr txBox="1"/>
              <p:nvPr/>
            </p:nvSpPr>
            <p:spPr>
              <a:xfrm>
                <a:off x="755578" y="1613346"/>
                <a:ext cx="864088" cy="663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속도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(mm/s)</a:t>
                </a:r>
                <a:endParaRPr lang="ko-KR" altLang="en-US" sz="1400" dirty="0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56D8637-8420-434F-BB63-928FBF494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833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55011FF-EAB7-4408-8314-F4D4A4AEDF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4087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17A4818-45C2-46EC-992E-48CA10FB848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3810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17A4818-45C2-46EC-992E-48CA10FB84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3810" y="4369949"/>
                    <a:ext cx="43204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9104722-AEFE-4944-B069-96638B9354E3}"/>
                      </a:ext>
                    </a:extLst>
                  </p:cNvPr>
                  <p:cNvSpPr txBox="1"/>
                  <p:nvPr/>
                </p:nvSpPr>
                <p:spPr>
                  <a:xfrm>
                    <a:off x="5148065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9104722-AEFE-4944-B069-96638B9354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8065" y="4369949"/>
                    <a:ext cx="43204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BAFDC10-A977-4C95-8D91-B18D7C0645B6}"/>
                      </a:ext>
                    </a:extLst>
                  </p:cNvPr>
                  <p:cNvSpPr txBox="1"/>
                  <p:nvPr/>
                </p:nvSpPr>
                <p:spPr>
                  <a:xfrm>
                    <a:off x="6543838" y="4369949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BAFDC10-A977-4C95-8D91-B18D7C0645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3838" y="4369949"/>
                    <a:ext cx="43204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407CCD4A-A4CA-4A2F-A984-47EF8AD51B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2240" y="2151072"/>
                <a:ext cx="0" cy="21505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4FFDFA5-686D-4377-9821-1A220E6693E3}"/>
                      </a:ext>
                    </a:extLst>
                  </p:cNvPr>
                  <p:cNvSpPr txBox="1"/>
                  <p:nvPr/>
                </p:nvSpPr>
                <p:spPr>
                  <a:xfrm>
                    <a:off x="1187624" y="2703083"/>
                    <a:ext cx="43204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4FFDFA5-686D-4377-9821-1A220E6693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7624" y="2703083"/>
                    <a:ext cx="43204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63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08D55C-CAD8-441C-8D69-446BA5364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661652" y="2167683"/>
                    <a:ext cx="135618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𝐴𝑐𝑐𝑒𝑙</m:t>
                          </m:r>
                        </m:oMath>
                      </m:oMathPara>
                    </a14:m>
                    <a:endParaRPr lang="en-US" altLang="ko-KR" sz="14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𝑃𝑒𝑟𝑐𝑒𝑛𝑡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D008D55C-CAD8-441C-8D69-446BA5364A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61652" y="2167683"/>
                    <a:ext cx="135618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6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30B2C9-A262-42A8-BD4D-4592EB26E6B7}"/>
                      </a:ext>
                    </a:extLst>
                  </p:cNvPr>
                  <p:cNvSpPr txBox="1"/>
                  <p:nvPr/>
                </p:nvSpPr>
                <p:spPr>
                  <a:xfrm>
                    <a:off x="5371731" y="2183692"/>
                    <a:ext cx="135618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𝐷𝑒𝑐𝑒𝑙</m:t>
                          </m:r>
                        </m:oMath>
                      </m:oMathPara>
                    </a14:m>
                    <a:endParaRPr lang="en-US" altLang="ko-KR" sz="14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𝑃𝑒𝑟𝑐𝑒𝑛𝑡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030B2C9-A262-42A8-BD4D-4592EB26E6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1731" y="2183692"/>
                    <a:ext cx="1356186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647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704E32-0F7C-4CAA-B80F-66C582E26C41}"/>
              </a:ext>
            </a:extLst>
          </p:cNvPr>
          <p:cNvSpPr txBox="1"/>
          <p:nvPr/>
        </p:nvSpPr>
        <p:spPr>
          <a:xfrm>
            <a:off x="560445" y="5013176"/>
            <a:ext cx="81671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생성된 사다리꼴 속도 프로파일에 이동 평균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</a:rPr>
              <a:t>배열</a:t>
            </a:r>
            <a:r>
              <a:rPr lang="en-US" altLang="ko-KR" dirty="0">
                <a:latin typeface="맑은 고딕" panose="020B0503020000020004" pitchFamily="50" charset="-127"/>
              </a:rPr>
              <a:t>[]</a:t>
            </a:r>
            <a:r>
              <a:rPr lang="ko-KR" altLang="en-US" dirty="0">
                <a:latin typeface="맑은 고딕" panose="020B0503020000020004" pitchFamily="50" charset="-127"/>
              </a:rPr>
              <a:t>을 생성하여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ko-KR" altLang="en-US" dirty="0">
                <a:latin typeface="맑은 고딕" panose="020B0503020000020004" pitchFamily="50" charset="-127"/>
              </a:rPr>
              <a:t>에 대한 </a:t>
            </a:r>
            <a:r>
              <a:rPr lang="ko-KR" altLang="en-US" dirty="0" err="1">
                <a:latin typeface="맑은 고딕" panose="020B0503020000020004" pitchFamily="50" charset="-127"/>
              </a:rPr>
              <a:t>위치값을</a:t>
            </a:r>
            <a:r>
              <a:rPr lang="ko-KR" altLang="en-US" dirty="0">
                <a:latin typeface="맑은 고딕" panose="020B0503020000020004" pitchFamily="50" charset="-127"/>
              </a:rPr>
              <a:t> 넣어 배열 크기로 나눈 값을 </a:t>
            </a:r>
            <a:r>
              <a:rPr lang="en-US" altLang="ko-KR" dirty="0">
                <a:latin typeface="맑은 고딕" panose="020B0503020000020004" pitchFamily="50" charset="-127"/>
              </a:rPr>
              <a:t>t</a:t>
            </a:r>
            <a:r>
              <a:rPr lang="ko-KR" altLang="en-US" dirty="0">
                <a:latin typeface="맑은 고딕" panose="020B0503020000020004" pitchFamily="50" charset="-127"/>
              </a:rPr>
              <a:t>로 설정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</a:rPr>
              <a:t>이전부터 생성된 값 유지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</a:rPr>
              <a:t>이동 평균 속도 프로파일을 토대로 </a:t>
            </a:r>
            <a:r>
              <a:rPr lang="en-US" altLang="ko-KR" dirty="0">
                <a:latin typeface="맑은 고딕" panose="020B0503020000020004" pitchFamily="50" charset="-127"/>
              </a:rPr>
              <a:t>Position </a:t>
            </a:r>
            <a:r>
              <a:rPr lang="ko-KR" altLang="en-US" dirty="0">
                <a:latin typeface="맑은 고딕" panose="020B0503020000020004" pitchFamily="50" charset="-127"/>
              </a:rPr>
              <a:t>값 계산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</a:rPr>
              <a:t>   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81ACA5-A177-463E-A898-1BFC85FE71F5}"/>
                  </a:ext>
                </a:extLst>
              </p:cNvPr>
              <p:cNvSpPr txBox="1"/>
              <p:nvPr/>
            </p:nvSpPr>
            <p:spPr>
              <a:xfrm>
                <a:off x="1295636" y="4293096"/>
                <a:ext cx="6552728" cy="660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𝑂𝑓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𝐴𝑟𝑟𝑎𝑦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𝑆𝑖𝑧𝑒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𝐴𝑟𝑟𝑎𝑦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81ACA5-A177-463E-A898-1BFC85FE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4293096"/>
                <a:ext cx="6552728" cy="6606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0B63A77-A89F-4C74-AE33-CD4EC1103C1F}"/>
              </a:ext>
            </a:extLst>
          </p:cNvPr>
          <p:cNvCxnSpPr>
            <a:cxnSpLocks/>
          </p:cNvCxnSpPr>
          <p:nvPr/>
        </p:nvCxnSpPr>
        <p:spPr>
          <a:xfrm>
            <a:off x="3851920" y="1973875"/>
            <a:ext cx="0" cy="1694979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33C0DF1-1EB1-46BC-9BA3-FD639DDE3345}"/>
              </a:ext>
            </a:extLst>
          </p:cNvPr>
          <p:cNvCxnSpPr>
            <a:cxnSpLocks/>
          </p:cNvCxnSpPr>
          <p:nvPr/>
        </p:nvCxnSpPr>
        <p:spPr>
          <a:xfrm>
            <a:off x="4784634" y="1973874"/>
            <a:ext cx="0" cy="1694979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B7162F-2EF2-4D25-9FE4-E6634C4D9624}"/>
                  </a:ext>
                </a:extLst>
              </p:cNvPr>
              <p:cNvSpPr txBox="1"/>
              <p:nvPr/>
            </p:nvSpPr>
            <p:spPr>
              <a:xfrm>
                <a:off x="3749037" y="1969676"/>
                <a:ext cx="11720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𝐶𝑎𝑙𝑐𝑢𝑙𝑎𝑡𝑒</m:t>
                      </m:r>
                    </m:oMath>
                  </m:oMathPara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𝑏𝑢𝑓𝑓𝑒𝑟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B7162F-2EF2-4D25-9FE4-E6634C4D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37" y="1969676"/>
                <a:ext cx="1172039" cy="523220"/>
              </a:xfrm>
              <a:prstGeom prst="rect">
                <a:avLst/>
              </a:prstGeom>
              <a:blipFill>
                <a:blip r:embed="rId10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81EE5EE-ED5F-462E-B477-5E851DC7E7E7}"/>
              </a:ext>
            </a:extLst>
          </p:cNvPr>
          <p:cNvSpPr txBox="1"/>
          <p:nvPr/>
        </p:nvSpPr>
        <p:spPr>
          <a:xfrm>
            <a:off x="3395024" y="4050308"/>
            <a:ext cx="2369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Trapezoidal Velocity Profile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6742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이동 평균 속도 프로파일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S-Curve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1EE5EE-ED5F-462E-B477-5E851DC7E7E7}"/>
              </a:ext>
            </a:extLst>
          </p:cNvPr>
          <p:cNvSpPr txBox="1"/>
          <p:nvPr/>
        </p:nvSpPr>
        <p:spPr>
          <a:xfrm>
            <a:off x="3450280" y="6472241"/>
            <a:ext cx="208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S-Curve Velocity Profile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DBF18-85A3-4CAC-BB62-738D282B8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3"/>
          <a:stretch/>
        </p:blipFill>
        <p:spPr>
          <a:xfrm>
            <a:off x="1475656" y="1374144"/>
            <a:ext cx="6034435" cy="50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54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7507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사다리꼴 프로파일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+ S-Curve buffer 100)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S-Curve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프로파일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132B0-F98E-44FA-88FA-05FCDB34FA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5" t="3891" r="1964" b="4123"/>
          <a:stretch/>
        </p:blipFill>
        <p:spPr>
          <a:xfrm>
            <a:off x="1250771" y="1340768"/>
            <a:ext cx="6777658" cy="470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65976-E24F-4FF7-80F0-3033B35EABE0}"/>
                  </a:ext>
                </a:extLst>
              </p:cNvPr>
              <p:cNvSpPr txBox="1"/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0 0 0 10 20 30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사다리꼴 프로파일에 이동 평균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(buffer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100)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적용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B65976-E24F-4FF7-80F0-3033B35EA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145116"/>
                <a:ext cx="8167126" cy="668260"/>
              </a:xfrm>
              <a:prstGeom prst="rect">
                <a:avLst/>
              </a:prstGeom>
              <a:blipFill>
                <a:blip r:embed="rId4"/>
                <a:stretch>
                  <a:fillRect l="-821" t="-5455" b="-1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7DDE-806F-4F02-A176-F587924359A2}"/>
                  </a:ext>
                </a:extLst>
              </p:cNvPr>
              <p:cNvSpPr txBox="1"/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latin typeface="Cambria Math" panose="02040503050406030204" pitchFamily="18" charset="0"/>
                        </a:rPr>
                        <m:t>𝑨𝒄𝒄𝒆𝒍𝒆𝒓𝒂𝒕𝒊𝒐𝒏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𝒔</m:t>
                          </m:r>
                        </m:e>
                        <m:sup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7F7DDE-806F-4F02-A176-F58792435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53647"/>
                <a:ext cx="1512168" cy="465833"/>
              </a:xfrm>
              <a:prstGeom prst="rect">
                <a:avLst/>
              </a:prstGeom>
              <a:blipFill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495AF-744A-4F48-850C-D8EAC9913C83}"/>
                  </a:ext>
                </a:extLst>
              </p:cNvPr>
              <p:cNvSpPr txBox="1"/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𝑽𝒆𝒍𝒐𝒄𝒊𝒕𝒚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01495AF-744A-4F48-850C-D8EAC9913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96266"/>
                <a:ext cx="1512168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882D37-53F5-4AAD-9C24-C4D39618FA0D}"/>
                  </a:ext>
                </a:extLst>
              </p:cNvPr>
              <p:cNvSpPr txBox="1"/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𝑷𝒐𝒔𝒊𝒕𝒊𝒐𝒏</m:t>
                      </m:r>
                    </m:oMath>
                  </m:oMathPara>
                </a14:m>
                <a:endParaRPr lang="en-US" altLang="ko-KR" sz="12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𝒎𝒎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882D37-53F5-4AAD-9C24-C4D39618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943781"/>
                <a:ext cx="1512168" cy="465833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2C3AEB-8735-4801-89F1-435ED284A6E4}"/>
                  </a:ext>
                </a:extLst>
              </p:cNvPr>
              <p:cNvSpPr txBox="1"/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𝒎𝒔</m:t>
                      </m:r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D2C3AEB-8735-4801-89F1-435ED284A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516" y="5958843"/>
                <a:ext cx="1512168" cy="276999"/>
              </a:xfrm>
              <a:prstGeom prst="rect">
                <a:avLst/>
              </a:prstGeom>
              <a:blipFill>
                <a:blip r:embed="rId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93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구현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프로그램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+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모션 프로파일</a:t>
            </a:r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)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F2195D-C409-4161-9DA4-1B322AE3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8" y="1384286"/>
            <a:ext cx="7553859" cy="391448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A4924C6-B36C-4867-9CF4-257560CF7378}"/>
              </a:ext>
            </a:extLst>
          </p:cNvPr>
          <p:cNvSpPr/>
          <p:nvPr/>
        </p:nvSpPr>
        <p:spPr>
          <a:xfrm>
            <a:off x="579047" y="1438856"/>
            <a:ext cx="288032" cy="288032"/>
          </a:xfrm>
          <a:prstGeom prst="ellips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52702-7713-4119-AE52-B2955485E6EA}"/>
              </a:ext>
            </a:extLst>
          </p:cNvPr>
          <p:cNvSpPr/>
          <p:nvPr/>
        </p:nvSpPr>
        <p:spPr>
          <a:xfrm>
            <a:off x="867078" y="1582872"/>
            <a:ext cx="1328658" cy="2134160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8DEBF2-14F2-4C48-B49A-E66EDBC06CB0}"/>
              </a:ext>
            </a:extLst>
          </p:cNvPr>
          <p:cNvSpPr/>
          <p:nvPr/>
        </p:nvSpPr>
        <p:spPr>
          <a:xfrm>
            <a:off x="2215952" y="1582872"/>
            <a:ext cx="843880" cy="148608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D62C6D-CDF9-49ED-B89C-575205CF696E}"/>
              </a:ext>
            </a:extLst>
          </p:cNvPr>
          <p:cNvSpPr/>
          <p:nvPr/>
        </p:nvSpPr>
        <p:spPr>
          <a:xfrm>
            <a:off x="2071935" y="1339547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0AAE0FB-877A-4D5D-8599-32324678436A}"/>
              </a:ext>
            </a:extLst>
          </p:cNvPr>
          <p:cNvSpPr/>
          <p:nvPr/>
        </p:nvSpPr>
        <p:spPr>
          <a:xfrm>
            <a:off x="614912" y="3538894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A14798-4A3F-42C5-82B2-39805AC1F765}"/>
              </a:ext>
            </a:extLst>
          </p:cNvPr>
          <p:cNvSpPr/>
          <p:nvPr/>
        </p:nvSpPr>
        <p:spPr>
          <a:xfrm>
            <a:off x="902944" y="3773126"/>
            <a:ext cx="2133646" cy="1486088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CA03CD-74C2-464C-B4D7-583BB90E3E86}"/>
              </a:ext>
            </a:extLst>
          </p:cNvPr>
          <p:cNvSpPr/>
          <p:nvPr/>
        </p:nvSpPr>
        <p:spPr>
          <a:xfrm>
            <a:off x="3080047" y="1582674"/>
            <a:ext cx="5340889" cy="3676539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F80CA78-65F6-4145-AA98-2AE45AA84668}"/>
              </a:ext>
            </a:extLst>
          </p:cNvPr>
          <p:cNvSpPr/>
          <p:nvPr/>
        </p:nvSpPr>
        <p:spPr>
          <a:xfrm>
            <a:off x="2920532" y="1318394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804F9D-566A-4D3A-BEFE-3BB412F5D484}"/>
              </a:ext>
            </a:extLst>
          </p:cNvPr>
          <p:cNvSpPr txBox="1"/>
          <p:nvPr/>
        </p:nvSpPr>
        <p:spPr>
          <a:xfrm>
            <a:off x="550844" y="5400153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 위치 데이터 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 결과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(Vector(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x,y,z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+ length)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모션 프로파일 그래프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295762-AA2F-48B6-8EC9-91EA1E9774E4}"/>
              </a:ext>
            </a:extLst>
          </p:cNvPr>
          <p:cNvSpPr txBox="1"/>
          <p:nvPr/>
        </p:nvSpPr>
        <p:spPr>
          <a:xfrm>
            <a:off x="4029159" y="5364656"/>
            <a:ext cx="122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 err="1"/>
              <a:t>c#</a:t>
            </a:r>
            <a:r>
              <a:rPr lang="en-US" altLang="ko-KR" sz="1400" dirty="0"/>
              <a:t> Program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88105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2.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프로그램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B5F93-E89A-44F7-A8C4-53C4A5E95C6D}"/>
              </a:ext>
            </a:extLst>
          </p:cNvPr>
          <p:cNvSpPr txBox="1"/>
          <p:nvPr/>
        </p:nvSpPr>
        <p:spPr>
          <a:xfrm>
            <a:off x="488437" y="1556792"/>
            <a:ext cx="81671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사다리꼴 프로파일 계산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정해진 시간을 기준으로 필요 속도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하강 구간을 정해 사다리꼴 속도 프로파일 설계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시간에 맞춰 사다리꼴 위치 프로파일 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평균 프로파일 설계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부드러운 움직임을 구현하기 위해 이동 평균 프로파일 설계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Buffer </a:t>
            </a:r>
            <a:r>
              <a:rPr lang="ko-KR" altLang="en-US" dirty="0">
                <a:latin typeface="맑은 고딕" panose="020B0503020000020004" pitchFamily="50" charset="-127"/>
              </a:rPr>
              <a:t>크기에 따라 부드러운 모션 설정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사다리꼴 속도 프로파일을 토대로 이동 평균 속도 프로파일 설계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가속도 프로파일 계산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 사항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각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</a:rPr>
              <a:t> 선정에 따른 위치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속도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가속도 등의 </a:t>
            </a:r>
            <a:r>
              <a:rPr lang="en-US" altLang="ko-KR" dirty="0">
                <a:latin typeface="맑은 고딕" panose="020B0503020000020004" pitchFamily="50" charset="-127"/>
              </a:rPr>
              <a:t>Parameters </a:t>
            </a:r>
            <a:r>
              <a:rPr lang="ko-KR" altLang="en-US" dirty="0">
                <a:latin typeface="맑은 고딕" panose="020B0503020000020004" pitchFamily="50" charset="-127"/>
              </a:rPr>
              <a:t>필요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시뮬레이터를 적용하여 예상 움직임 확인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PI</a:t>
            </a:r>
            <a:r>
              <a:rPr lang="ko-KR" altLang="en-US" dirty="0">
                <a:latin typeface="맑은 고딕" panose="020B0503020000020004" pitchFamily="50" charset="-127"/>
              </a:rPr>
              <a:t>사 제품과 같이 명령 수행 시 안정성 확인 필요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</a:rPr>
              <a:t>   (</a:t>
            </a:r>
            <a:r>
              <a:rPr lang="ko-KR" altLang="en-US" dirty="0">
                <a:latin typeface="맑은 고딕" panose="020B0503020000020004" pitchFamily="50" charset="-127"/>
              </a:rPr>
              <a:t>현 위치 기반 이동 가능한 위치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확인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02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3.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기존 제품 분석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696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Hexapod(H-811.I2)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FCB3CD-0EAE-41B9-BDCB-D80609572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8" y="1380838"/>
            <a:ext cx="4482186" cy="4125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487E3E2E-A263-4E00-A229-D54107DC00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89093" y="1772816"/>
              <a:ext cx="4283968" cy="3732674"/>
            </p:xfrm>
            <a:graphic>
              <a:graphicData uri="http://schemas.openxmlformats.org/drawingml/2006/table">
                <a:tbl>
                  <a:tblPr/>
                  <a:tblGrid>
                    <a:gridCol w="1911783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2372185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</a:tblGrid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DOF(Degree of Freedom)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  <a:ea typeface="바탕" panose="02030600000101010101" pitchFamily="18" charset="-127"/>
                            </a:rPr>
                            <a:t>6</a:t>
                          </a:r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823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Load Capacity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40920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±16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,±6.5</m:t>
                                </m:r>
                                <m:r>
                                  <a:rPr lang="en-US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  <a:endParaRPr lang="en-US" sz="1000" b="1" kern="0" spc="0" dirty="0">
                            <a:solidFill>
                              <a:srgbClr val="000000"/>
                            </a:solidFill>
                            <a:effectLst/>
                            <a:latin typeface="바탕" panose="02030600000101010101" pitchFamily="18" charset="-127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10°, ±10°,±21°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0.15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±0.15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,±0.06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𝑢𝑚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±2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,±3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𝑢𝑟𝑎𝑑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2230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20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  <a:tr h="22307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(Rotation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ko-KR" sz="1000" b="1" i="1" kern="0" spc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500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,500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,250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𝑚𝑟𝑎𝑑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sz="1000" b="0" i="1" kern="0" spc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altLang="ko-KR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798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487E3E2E-A263-4E00-A229-D54107DC00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0786188"/>
                  </p:ext>
                </p:extLst>
              </p:nvPr>
            </p:nvGraphicFramePr>
            <p:xfrm>
              <a:off x="4589093" y="1772816"/>
              <a:ext cx="4283968" cy="3732674"/>
            </p:xfrm>
            <a:graphic>
              <a:graphicData uri="http://schemas.openxmlformats.org/drawingml/2006/table">
                <a:tbl>
                  <a:tblPr/>
                  <a:tblGrid>
                    <a:gridCol w="1911783">
                      <a:extLst>
                        <a:ext uri="{9D8B030D-6E8A-4147-A177-3AD203B41FA5}">
                          <a16:colId xmlns:a16="http://schemas.microsoft.com/office/drawing/2014/main" val="1206855917"/>
                        </a:ext>
                      </a:extLst>
                    </a:gridCol>
                    <a:gridCol w="2372185">
                      <a:extLst>
                        <a:ext uri="{9D8B030D-6E8A-4147-A177-3AD203B41FA5}">
                          <a16:colId xmlns:a16="http://schemas.microsoft.com/office/drawing/2014/main" val="1853541051"/>
                        </a:ext>
                      </a:extLst>
                    </a:gridCol>
                  </a:tblGrid>
                  <a:tr h="335303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DOF(Degree of Freedom)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  <a:ea typeface="바탕" panose="02030600000101010101" pitchFamily="18" charset="-127"/>
                            </a:rPr>
                            <a:t>6</a:t>
                          </a:r>
                          <a:endParaRPr lang="en-US" sz="1000" kern="0" spc="0" dirty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0179453"/>
                      </a:ext>
                    </a:extLst>
                  </a:tr>
                  <a:tr h="382326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Load Capacity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87302" r="-256" b="-79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5074072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Range(Translation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147500" r="-256" b="-52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777792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32941" r="-124522" b="-39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232941" r="-256" b="-39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3213475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Repeatability(Translation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353750" r="-256" b="-32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1223923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22093" r="-12452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422093" r="-25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5401684"/>
                      </a:ext>
                    </a:extLst>
                  </a:tr>
                  <a:tr h="484124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 err="1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Max.Velocity</a:t>
                          </a: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(Translation</a:t>
                          </a:r>
                        </a:p>
                        <a:p>
                          <a:pPr marL="0" marR="0" indent="0" algn="ctr" fontAlgn="base" latinLnBrk="0">
                            <a:lnSpc>
                              <a:spcPct val="16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b="1" kern="0" spc="0" dirty="0">
                              <a:solidFill>
                                <a:srgbClr val="000000"/>
                              </a:solidFill>
                              <a:effectLst/>
                              <a:latin typeface="바탕" panose="02030600000101010101" pitchFamily="18" charset="-127"/>
                            </a:rPr>
                            <a:t>X Y Z)</a:t>
                          </a:r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8D8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568354" r="-256" b="-117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1717462"/>
                      </a:ext>
                    </a:extLst>
                  </a:tr>
                  <a:tr h="520891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3953" r="-124522" b="-8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4770" marR="64770" marT="17907" marB="17907" anchor="ctr">
                        <a:lnL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556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0513" t="-613953" r="-256" b="-8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6798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4E50713-C40C-462C-A5B3-60046378F302}"/>
              </a:ext>
            </a:extLst>
          </p:cNvPr>
          <p:cNvSpPr txBox="1"/>
          <p:nvPr/>
        </p:nvSpPr>
        <p:spPr>
          <a:xfrm>
            <a:off x="488437" y="5874854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BLDC Motor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(High Accurate, long lifetime)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953969-4174-46EB-8D1F-CDCC4B9888D5}"/>
              </a:ext>
            </a:extLst>
          </p:cNvPr>
          <p:cNvSpPr txBox="1"/>
          <p:nvPr/>
        </p:nvSpPr>
        <p:spPr>
          <a:xfrm>
            <a:off x="872891" y="5505490"/>
            <a:ext cx="292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2D</a:t>
            </a:r>
            <a:r>
              <a:rPr lang="ko-KR" altLang="en-US" sz="1400" dirty="0"/>
              <a:t> </a:t>
            </a:r>
            <a:r>
              <a:rPr lang="en-US" altLang="ko-KR" sz="1400" dirty="0"/>
              <a:t>Design of PI Hexapod(H-811.I2)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101950-E288-49D9-B4FE-A1E8E915BE7E}"/>
              </a:ext>
            </a:extLst>
          </p:cNvPr>
          <p:cNvSpPr txBox="1"/>
          <p:nvPr/>
        </p:nvSpPr>
        <p:spPr>
          <a:xfrm>
            <a:off x="5376924" y="1424681"/>
            <a:ext cx="2708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 Hexapod(H-811.I2) Specification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5155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449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Controller(C-887.52)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87E3E2E-A263-4E00-A229-D54107DC00DB}"/>
              </a:ext>
            </a:extLst>
          </p:cNvPr>
          <p:cNvGraphicFramePr>
            <a:graphicFrameLocks noGrp="1"/>
          </p:cNvGraphicFramePr>
          <p:nvPr/>
        </p:nvGraphicFramePr>
        <p:xfrm>
          <a:off x="4024390" y="1700808"/>
          <a:ext cx="4940098" cy="3265505"/>
        </p:xfrm>
        <a:graphic>
          <a:graphicData uri="http://schemas.openxmlformats.org/drawingml/2006/table">
            <a:tbl>
              <a:tblPr/>
              <a:tblGrid>
                <a:gridCol w="1911783">
                  <a:extLst>
                    <a:ext uri="{9D8B030D-6E8A-4147-A177-3AD203B41FA5}">
                      <a16:colId xmlns:a16="http://schemas.microsoft.com/office/drawing/2014/main" val="1206855917"/>
                    </a:ext>
                  </a:extLst>
                </a:gridCol>
                <a:gridCol w="3028315">
                  <a:extLst>
                    <a:ext uri="{9D8B030D-6E8A-4147-A177-3AD203B41FA5}">
                      <a16:colId xmlns:a16="http://schemas.microsoft.com/office/drawing/2014/main" val="1853541051"/>
                    </a:ext>
                  </a:extLst>
                </a:gridCol>
              </a:tblGrid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Controller Type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32bit PID Controller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179453"/>
                  </a:ext>
                </a:extLst>
              </a:tr>
              <a:tr h="409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Processer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Intel Atom Dual Core (1.8Ghz)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777792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Encoder Input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AB(Quadrature) differential TTL Single, 50 MHz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BiSS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213475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Hexapod Control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12-bit PWM Signal, TTL, 24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Khz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223923"/>
                  </a:ext>
                </a:extLst>
              </a:tr>
              <a:tr h="335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Hexapod Power Supply(Max. Current)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24V (7A)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401684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I/O Line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 D-sub 26 (f):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analog input (-10 to 10 V, via 12-bit A/D converter)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× digital input (TTL)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× digital output (TTL)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717462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Drive Type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Servo Motors (Hexapod and Single Axes)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443229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Interface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TCP/IP, RS-232. USB(HID, Manual Control Unit)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798997"/>
                  </a:ext>
                </a:extLst>
              </a:tr>
              <a:tr h="2230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</a:rPr>
                        <a:t>Command Set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PI General Command Set(GCS)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8413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21E232E-424D-4CAF-8C85-E8499866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3" y="1973588"/>
            <a:ext cx="3816911" cy="1875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5DD4C4-98B1-4F34-B330-EF4F738F68F1}"/>
              </a:ext>
            </a:extLst>
          </p:cNvPr>
          <p:cNvSpPr txBox="1"/>
          <p:nvPr/>
        </p:nvSpPr>
        <p:spPr>
          <a:xfrm>
            <a:off x="667018" y="3933056"/>
            <a:ext cx="2763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 PI Hexapod Controller(C-887.52)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FDAAF-754B-41B9-8574-492B3A5081C0}"/>
              </a:ext>
            </a:extLst>
          </p:cNvPr>
          <p:cNvSpPr txBox="1"/>
          <p:nvPr/>
        </p:nvSpPr>
        <p:spPr>
          <a:xfrm>
            <a:off x="5376924" y="1424681"/>
            <a:ext cx="282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PI Controller(C-887.52) Specification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00EB9-A898-4790-9A6A-E5126600C3C4}"/>
              </a:ext>
            </a:extLst>
          </p:cNvPr>
          <p:cNvSpPr txBox="1"/>
          <p:nvPr/>
        </p:nvSpPr>
        <p:spPr>
          <a:xfrm>
            <a:off x="488437" y="5242440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EtherCAT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 Controller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(C-887.53 Series)</a:t>
            </a:r>
          </a:p>
        </p:txBody>
      </p:sp>
    </p:spTree>
    <p:extLst>
      <p:ext uri="{BB962C8B-B14F-4D97-AF65-F5344CB8AC3E}">
        <p14:creationId xmlns:p14="http://schemas.microsoft.com/office/powerpoint/2010/main" val="197805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1. </a:t>
            </a:r>
            <a:r>
              <a:rPr lang="ko-KR" altLang="en-US" sz="4000" kern="0" dirty="0" err="1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해석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6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2779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2BF9D-9482-41C1-9A20-9C99F5EA07F8}"/>
              </a:ext>
            </a:extLst>
          </p:cNvPr>
          <p:cNvSpPr txBox="1"/>
          <p:nvPr/>
        </p:nvSpPr>
        <p:spPr>
          <a:xfrm>
            <a:off x="488437" y="1556792"/>
            <a:ext cx="81671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Reference Mode 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지정된 축으로 원점을 이동하고 정의된 값으로 위치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PTP(Point to Point) Motion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시작점과 목표점 사이의 모션 프로파일을 형성하여 위치 이동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Cyclic Transfer of Target Positions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버퍼에 목표 위치를 넣어 위치 이동 수행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 크기의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buffer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데이터가 쌓이면 위치 이동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 Generator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 된 축을 기준으로 축 동작에 대해 절대 목표 위치를 출력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Trajectory Table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형성하여 이동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Fast Alignment routines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원점에 위치한 센서를 기준으로 빠르게 원점 이동을 수행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609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지원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프로그램 제작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3EDE9-7DB6-42D5-8D3C-7374A5918D5A}"/>
              </a:ext>
            </a:extLst>
          </p:cNvPr>
          <p:cNvSpPr txBox="1"/>
          <p:nvPr/>
        </p:nvSpPr>
        <p:spPr>
          <a:xfrm>
            <a:off x="395536" y="5234463"/>
            <a:ext cx="816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API(Application Programming Interface)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C++/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VB.NET / MATLAB / Python, Drivers for NI LabView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GCS(</a:t>
            </a:r>
            <a:r>
              <a:rPr lang="en-US" altLang="ko-KR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PI General Command Set)</a:t>
            </a:r>
            <a:r>
              <a:rPr lang="ko-KR" altLang="en-US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에 맞춰 제작 됨</a:t>
            </a:r>
            <a:r>
              <a:rPr lang="en-US" altLang="ko-KR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A640CA-CDC9-4671-870C-658BD68CB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" r="794" b="1276"/>
          <a:stretch/>
        </p:blipFill>
        <p:spPr>
          <a:xfrm>
            <a:off x="4572000" y="1268760"/>
            <a:ext cx="4464496" cy="3455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30D176-C468-42F3-BB29-56AF62530290}"/>
              </a:ext>
            </a:extLst>
          </p:cNvPr>
          <p:cNvSpPr txBox="1"/>
          <p:nvPr/>
        </p:nvSpPr>
        <p:spPr>
          <a:xfrm>
            <a:off x="6249077" y="4764840"/>
            <a:ext cx="1781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C# based Program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CB0116-F6EE-48E9-9B9F-2430A9F31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5" t="6983" r="36146" b="26375"/>
          <a:stretch/>
        </p:blipFill>
        <p:spPr>
          <a:xfrm>
            <a:off x="323528" y="1553741"/>
            <a:ext cx="4110178" cy="3165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7F49E8-34CC-4112-8130-49F4C9AF78DF}"/>
              </a:ext>
            </a:extLst>
          </p:cNvPr>
          <p:cNvSpPr txBox="1"/>
          <p:nvPr/>
        </p:nvSpPr>
        <p:spPr>
          <a:xfrm>
            <a:off x="1412707" y="4764840"/>
            <a:ext cx="193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▲</a:t>
            </a:r>
            <a:r>
              <a:rPr lang="en-US" altLang="ko-KR" sz="1400" dirty="0"/>
              <a:t>Example of Use(.dll 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7236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MCAM 20200506_1001280681">
            <a:hlinkClick r:id="" action="ppaction://media"/>
            <a:extLst>
              <a:ext uri="{FF2B5EF4-FFF2-40B4-BE49-F238E27FC236}">
                <a16:creationId xmlns:a16="http://schemas.microsoft.com/office/drawing/2014/main" id="{8D71D374-B3E2-4F28-BDAE-230441FA8C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383" y="1516619"/>
            <a:ext cx="4925801" cy="3257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CAE304-AA50-4276-8D34-02429D2892CD}"/>
              </a:ext>
            </a:extLst>
          </p:cNvPr>
          <p:cNvSpPr txBox="1"/>
          <p:nvPr/>
        </p:nvSpPr>
        <p:spPr>
          <a:xfrm>
            <a:off x="1626803" y="4867947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Simulation View (PI Program)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528" y="868650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 Control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149E2-8296-4BC1-B975-F8345947B3BF}"/>
                  </a:ext>
                </a:extLst>
              </p:cNvPr>
              <p:cNvSpPr txBox="1"/>
              <p:nvPr/>
            </p:nvSpPr>
            <p:spPr>
              <a:xfrm>
                <a:off x="686003" y="5389185"/>
                <a:ext cx="8167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원점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(0, 0, 0), </a:t>
                </a:r>
                <a:r>
                  <a:rPr lang="en-US" altLang="ko-KR" dirty="0">
                    <a:latin typeface="맑은 고딕" panose="020B0503020000020004" pitchFamily="50" charset="-127"/>
                  </a:rPr>
                  <a:t>Step Size(1ms), Cycle(1000ms Repeat)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</a:rPr>
                  <a:t>U: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</a:rPr>
                  <a:t>, V: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2149E2-8296-4BC1-B975-F8345947B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03" y="5389185"/>
                <a:ext cx="8167126" cy="1200329"/>
              </a:xfrm>
              <a:prstGeom prst="rect">
                <a:avLst/>
              </a:prstGeom>
              <a:blipFill>
                <a:blip r:embed="rId8"/>
                <a:stretch>
                  <a:fillRect l="-822" t="-4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2E9657-3EDB-4B8D-9934-79FDB12DD868}"/>
              </a:ext>
            </a:extLst>
          </p:cNvPr>
          <p:cNvSpPr txBox="1"/>
          <p:nvPr/>
        </p:nvSpPr>
        <p:spPr>
          <a:xfrm>
            <a:off x="5827479" y="4867946"/>
            <a:ext cx="260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Real Action View (PI Hexapod)</a:t>
            </a:r>
            <a:endParaRPr lang="ko-KR" altLang="en-US" sz="1400" dirty="0"/>
          </a:p>
        </p:txBody>
      </p:sp>
      <p:pic>
        <p:nvPicPr>
          <p:cNvPr id="4" name="MVI_1334">
            <a:hlinkClick r:id="" action="ppaction://media"/>
            <a:extLst>
              <a:ext uri="{FF2B5EF4-FFF2-40B4-BE49-F238E27FC236}">
                <a16:creationId xmlns:a16="http://schemas.microsoft.com/office/drawing/2014/main" id="{B981EFB5-15D5-4A43-9DC0-CA17F4D314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1663" r="14933"/>
          <a:stretch/>
        </p:blipFill>
        <p:spPr>
          <a:xfrm>
            <a:off x="5292080" y="1516619"/>
            <a:ext cx="3672408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8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GOMCAM 20200506_1003240800">
            <a:hlinkClick r:id="" action="ppaction://media"/>
            <a:extLst>
              <a:ext uri="{FF2B5EF4-FFF2-40B4-BE49-F238E27FC236}">
                <a16:creationId xmlns:a16="http://schemas.microsoft.com/office/drawing/2014/main" id="{D96CEB32-3116-49A3-894C-BDDED02B67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504" y="1517706"/>
            <a:ext cx="4926773" cy="32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61008-DFE0-4587-9AEC-A38B15A188A2}"/>
                  </a:ext>
                </a:extLst>
              </p:cNvPr>
              <p:cNvSpPr txBox="1"/>
              <p:nvPr/>
            </p:nvSpPr>
            <p:spPr>
              <a:xfrm>
                <a:off x="565021" y="5488195"/>
                <a:ext cx="81671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원점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(0, 0, 80mm), Step Size(1ms), Cycle(1000ms Repeat)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맑은 고딕" panose="020B0503020000020004" pitchFamily="50" charset="-127"/>
                  </a:rPr>
                  <a:t>U: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</a:rPr>
                  <a:t>, V: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en-US" altLang="ko-KR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⁡(0.002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E61008-DFE0-4587-9AEC-A38B15A18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21" y="5488195"/>
                <a:ext cx="8167126" cy="1200329"/>
              </a:xfrm>
              <a:prstGeom prst="rect">
                <a:avLst/>
              </a:prstGeom>
              <a:blipFill>
                <a:blip r:embed="rId8"/>
                <a:stretch>
                  <a:fillRect l="-822" t="-4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8F8D573-1F60-4C63-A9A4-0BB46544ED83}"/>
              </a:ext>
            </a:extLst>
          </p:cNvPr>
          <p:cNvSpPr txBox="1"/>
          <p:nvPr/>
        </p:nvSpPr>
        <p:spPr>
          <a:xfrm>
            <a:off x="323528" y="905146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 Control With Pivot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4E7909-F3C4-4184-B8D9-DF6F1F2090F8}"/>
              </a:ext>
            </a:extLst>
          </p:cNvPr>
          <p:cNvSpPr txBox="1"/>
          <p:nvPr/>
        </p:nvSpPr>
        <p:spPr>
          <a:xfrm>
            <a:off x="1097521" y="4867946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Simulation View (PI Program)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F718E-C9D9-4F09-BE32-597B67DA36D2}"/>
              </a:ext>
            </a:extLst>
          </p:cNvPr>
          <p:cNvSpPr txBox="1"/>
          <p:nvPr/>
        </p:nvSpPr>
        <p:spPr>
          <a:xfrm>
            <a:off x="5843605" y="4867946"/>
            <a:ext cx="2601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Real Action View (PI Hexapod)</a:t>
            </a:r>
            <a:endParaRPr lang="ko-KR" altLang="en-US" sz="1400" dirty="0"/>
          </a:p>
        </p:txBody>
      </p:sp>
      <p:pic>
        <p:nvPicPr>
          <p:cNvPr id="4" name="MVI_1336">
            <a:hlinkClick r:id="" action="ppaction://media"/>
            <a:extLst>
              <a:ext uri="{FF2B5EF4-FFF2-40B4-BE49-F238E27FC236}">
                <a16:creationId xmlns:a16="http://schemas.microsoft.com/office/drawing/2014/main" id="{225D71D5-16B5-477B-8B75-74056A9B37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21135" r="16703"/>
          <a:stretch/>
        </p:blipFill>
        <p:spPr>
          <a:xfrm>
            <a:off x="5344210" y="1517706"/>
            <a:ext cx="3600400" cy="32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CC3372-2511-4AB5-946C-455D28CD29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7" y="1380838"/>
            <a:ext cx="6742307" cy="27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9A384A-D295-4589-9312-7373DDA705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6" y="4114349"/>
            <a:ext cx="6742308" cy="27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528" y="980728"/>
            <a:ext cx="491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Motion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Graph(Wave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Generator)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19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정리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3. </a:t>
            </a:r>
            <a:r>
              <a:rPr lang="ko-KR" altLang="en-US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기존 제품 분석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368095-5609-4B3F-B06D-B283D08894EE}"/>
              </a:ext>
            </a:extLst>
          </p:cNvPr>
          <p:cNvSpPr txBox="1"/>
          <p:nvPr/>
        </p:nvSpPr>
        <p:spPr>
          <a:xfrm>
            <a:off x="488436" y="1484784"/>
            <a:ext cx="83320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요소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BLDC Motor</a:t>
            </a:r>
            <a:r>
              <a:rPr lang="ko-KR" altLang="en-US" dirty="0">
                <a:latin typeface="맑은 고딕" panose="020B0503020000020004" pitchFamily="50" charset="-127"/>
              </a:rPr>
              <a:t> 기반의 </a:t>
            </a:r>
            <a:r>
              <a:rPr lang="en-US" altLang="ko-KR" dirty="0">
                <a:latin typeface="맑은 고딕" panose="020B0503020000020004" pitchFamily="50" charset="-127"/>
              </a:rPr>
              <a:t>Hexapod </a:t>
            </a:r>
            <a:r>
              <a:rPr lang="ko-KR" altLang="en-US" dirty="0">
                <a:latin typeface="맑은 고딕" panose="020B0503020000020004" pitchFamily="50" charset="-127"/>
              </a:rPr>
              <a:t>구성</a:t>
            </a:r>
            <a:r>
              <a:rPr lang="en-US" altLang="ko-KR" dirty="0">
                <a:latin typeface="맑은 고딕" panose="020B0503020000020004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주기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0.1ms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Servo Control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1ms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절대 좌표</a:t>
            </a:r>
            <a:r>
              <a:rPr lang="en-US" altLang="ko-KR" dirty="0"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</a:rPr>
              <a:t>상대 좌표 등의 다양한 좌표계 형성 가능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</a:rPr>
              <a:t>Pivot </a:t>
            </a:r>
            <a:r>
              <a:rPr lang="ko-KR" altLang="en-US" dirty="0">
                <a:latin typeface="맑은 고딕" panose="020B0503020000020004" pitchFamily="50" charset="-127"/>
              </a:rPr>
              <a:t>기능을 통해 해당 위치에 맞춰 움직임 실행</a:t>
            </a:r>
            <a:r>
              <a:rPr lang="en-US" altLang="ko-KR" dirty="0">
                <a:latin typeface="맑은 고딕" panose="020B0503020000020004" pitchFamily="50" charset="-127"/>
              </a:rPr>
              <a:t> 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시뮬레이션 기능을 통해 예상 움직임 확인 가능</a:t>
            </a:r>
            <a:r>
              <a:rPr lang="en-US" altLang="ko-KR" dirty="0">
                <a:latin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특성상 하나의 축만 제어할 수 없음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움직임을 위해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모두 동시 제어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축에 대해 접근할 수 없도록 설정됨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Position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접근 가능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시 이동 가능한 위치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가속도 등을 확인 후 이행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불가시 에러 발생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   </a:t>
            </a: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34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0" y="0"/>
            <a:ext cx="9163447" cy="6858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94" y="157181"/>
            <a:ext cx="6805914" cy="288759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58051" y="1794923"/>
            <a:ext cx="8227897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marR="0" lvl="0" indent="0" algn="r" defTabSz="133032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ko-KR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4</a:t>
            </a:r>
            <a:r>
              <a:rPr lang="en-US" altLang="ko-KR" sz="4000" ker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. </a:t>
            </a:r>
            <a:r>
              <a:rPr lang="ko-KR" altLang="en-US" sz="4000" kern="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제안</a:t>
            </a:r>
            <a:endParaRPr kumimoji="0" lang="ko-KR" altLang="en-US" sz="4000" b="0" i="0" u="none" strike="noStrike" kern="0" cap="none" spc="0" normalizeH="0" baseline="0" noProof="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4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 계산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(3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60D980-2E21-45A1-9026-1ABC8362435F}"/>
              </a:ext>
            </a:extLst>
          </p:cNvPr>
          <p:cNvGrpSpPr/>
          <p:nvPr/>
        </p:nvGrpSpPr>
        <p:grpSpPr>
          <a:xfrm>
            <a:off x="4410823" y="1578130"/>
            <a:ext cx="4482739" cy="4303427"/>
            <a:chOff x="4337733" y="1789869"/>
            <a:chExt cx="4482739" cy="4303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/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𝐿𝑖𝑛𝑘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:8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𝑃𝑟𝑖𝑠𝑚𝑎𝑡𝑖𝑐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:3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𝑅𝑒𝑣𝑜𝑙𝑢𝑡𝑒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𝐽𝑜𝑖𝑛𝑡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:3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𝐵𝑎𝑙𝑙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:3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blipFill>
                  <a:blip r:embed="rId3"/>
                  <a:stretch>
                    <a:fillRect r="-309" b="-35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/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𝐶h𝑒𝑏𝑦𝑐h𝑒𝑣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𝐺𝑟𝑢𝑏𝑙𝑒𝑟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𝐾𝑢𝑡𝑧𝑏𝑎𝑐h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𝐶𝑟𝑖𝑡𝑒𝑟𝑖𝑜𝑛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26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/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𝐷𝑜𝑓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𝐷𝑒𝑔𝑟𝑒𝑒𝑠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𝑂𝑓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𝐹𝑟𝑒𝑒𝑑𝑜𝑚</m:t>
                            </m:r>
                          </m:e>
                        </m:d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=6 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𝐿𝑖𝑛𝑘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−1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Prismatic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Revolute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−3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Ball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=6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8 −1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−5 ∗3 −5 ∗3 −3 ∗3 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42 −15 −15 −9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𝐴𝑐𝑡𝑢𝑎𝑡𝑜𝑟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blipFill>
                  <a:blip r:embed="rId5"/>
                  <a:stretch>
                    <a:fillRect l="-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438A44-2C5D-4A15-97B8-42110D76EF61}"/>
              </a:ext>
            </a:extLst>
          </p:cNvPr>
          <p:cNvSpPr txBox="1"/>
          <p:nvPr/>
        </p:nvSpPr>
        <p:spPr>
          <a:xfrm>
            <a:off x="1292384" y="4127630"/>
            <a:ext cx="2018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3Axis Pod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62502-4D81-4DB1-A5C2-4D5C6C8F238E}"/>
                  </a:ext>
                </a:extLst>
              </p:cNvPr>
              <p:cNvSpPr txBox="1"/>
              <p:nvPr/>
            </p:nvSpPr>
            <p:spPr>
              <a:xfrm>
                <a:off x="683568" y="5745449"/>
                <a:ext cx="8167126" cy="9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자유도의 개수와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Actuator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개수는 </a:t>
                </a:r>
                <a:r>
                  <a:rPr lang="ko-KR" altLang="en-US" dirty="0">
                    <a:latin typeface="맑은 고딕" panose="020B0503020000020004" pitchFamily="50" charset="-127"/>
                  </a:rPr>
                  <a:t>항상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같아야 한다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움직임이 가능한 축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𝑇𝑟𝑎𝑛𝑠𝑙𝑎𝑡𝑖𝑜𝑛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962502-4D81-4DB1-A5C2-4D5C6C8F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45449"/>
                <a:ext cx="8167126" cy="945259"/>
              </a:xfrm>
              <a:prstGeom prst="rect">
                <a:avLst/>
              </a:prstGeom>
              <a:blipFill>
                <a:blip r:embed="rId6"/>
                <a:stretch>
                  <a:fillRect l="-746" t="-5769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3516A2E3-AD4F-4BF9-924A-12B9C1005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41" y="2020916"/>
            <a:ext cx="3908557" cy="2058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ED1709-C99B-4801-9854-80CE2763B394}"/>
                  </a:ext>
                </a:extLst>
              </p:cNvPr>
              <p:cNvSpPr txBox="1"/>
              <p:nvPr/>
            </p:nvSpPr>
            <p:spPr>
              <a:xfrm>
                <a:off x="412552" y="3877234"/>
                <a:ext cx="9775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ED1709-C99B-4801-9854-80CE2763B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2" y="3877234"/>
                <a:ext cx="977512" cy="276999"/>
              </a:xfrm>
              <a:prstGeom prst="rect">
                <a:avLst/>
              </a:prstGeom>
              <a:blipFill>
                <a:blip r:embed="rId8"/>
                <a:stretch>
                  <a:fillRect l="-5625" t="-2222" r="-8750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2C3E3D-31BC-4B3F-A2DC-C97CE1FB08D3}"/>
                  </a:ext>
                </a:extLst>
              </p:cNvPr>
              <p:cNvSpPr txBox="1"/>
              <p:nvPr/>
            </p:nvSpPr>
            <p:spPr>
              <a:xfrm>
                <a:off x="251520" y="3103975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72C3E3D-31BC-4B3F-A2DC-C97CE1FB0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3975"/>
                <a:ext cx="283667" cy="276999"/>
              </a:xfrm>
              <a:prstGeom prst="rect">
                <a:avLst/>
              </a:prstGeom>
              <a:blipFill>
                <a:blip r:embed="rId9"/>
                <a:stretch>
                  <a:fillRect l="-19149" r="-638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A335170-D69C-4EB0-A6F3-55476BCB9756}"/>
                  </a:ext>
                </a:extLst>
              </p:cNvPr>
              <p:cNvSpPr txBox="1"/>
              <p:nvPr/>
            </p:nvSpPr>
            <p:spPr>
              <a:xfrm>
                <a:off x="1955142" y="342900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A335170-D69C-4EB0-A6F3-55476BCB9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42" y="3429000"/>
                <a:ext cx="283667" cy="276999"/>
              </a:xfrm>
              <a:prstGeom prst="rect">
                <a:avLst/>
              </a:prstGeom>
              <a:blipFill>
                <a:blip r:embed="rId10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0D60CD-70B7-4905-809D-CD82A2A87E7E}"/>
                  </a:ext>
                </a:extLst>
              </p:cNvPr>
              <p:cNvSpPr txBox="1"/>
              <p:nvPr/>
            </p:nvSpPr>
            <p:spPr>
              <a:xfrm>
                <a:off x="3779912" y="2697628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0D60CD-70B7-4905-809D-CD82A2A87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697628"/>
                <a:ext cx="283667" cy="276999"/>
              </a:xfrm>
              <a:prstGeom prst="rect">
                <a:avLst/>
              </a:prstGeom>
              <a:blipFill>
                <a:blip r:embed="rId11"/>
                <a:stretch>
                  <a:fillRect l="-19149" r="-6383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9E1313-210E-4425-8B44-65D92C43FBB8}"/>
                  </a:ext>
                </a:extLst>
              </p:cNvPr>
              <p:cNvSpPr txBox="1"/>
              <p:nvPr/>
            </p:nvSpPr>
            <p:spPr>
              <a:xfrm>
                <a:off x="759474" y="249685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69E1313-210E-4425-8B44-65D92C43F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4" y="2496850"/>
                <a:ext cx="283667" cy="276999"/>
              </a:xfrm>
              <a:prstGeom prst="rect">
                <a:avLst/>
              </a:prstGeom>
              <a:blipFill>
                <a:blip r:embed="rId12"/>
                <a:stretch>
                  <a:fillRect l="-21739" r="-8696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5BE51F-94C7-4E7D-A9F8-4A0D8AD378EE}"/>
                  </a:ext>
                </a:extLst>
              </p:cNvPr>
              <p:cNvSpPr txBox="1"/>
              <p:nvPr/>
            </p:nvSpPr>
            <p:spPr>
              <a:xfrm>
                <a:off x="1955142" y="276199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5BE51F-94C7-4E7D-A9F8-4A0D8AD37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42" y="2761990"/>
                <a:ext cx="283667" cy="276999"/>
              </a:xfrm>
              <a:prstGeom prst="rect">
                <a:avLst/>
              </a:prstGeom>
              <a:blipFill>
                <a:blip r:embed="rId13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77D86C-08EB-4B08-929C-964BB44EC97D}"/>
                  </a:ext>
                </a:extLst>
              </p:cNvPr>
              <p:cNvSpPr txBox="1"/>
              <p:nvPr/>
            </p:nvSpPr>
            <p:spPr>
              <a:xfrm>
                <a:off x="3028805" y="2020916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577D86C-08EB-4B08-929C-964BB44EC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805" y="2020916"/>
                <a:ext cx="283667" cy="276999"/>
              </a:xfrm>
              <a:prstGeom prst="rect">
                <a:avLst/>
              </a:prstGeom>
              <a:blipFill>
                <a:blip r:embed="rId14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FD34B0-EBE3-4B87-94CF-8C6F63E05420}"/>
                  </a:ext>
                </a:extLst>
              </p:cNvPr>
              <p:cNvSpPr txBox="1"/>
              <p:nvPr/>
            </p:nvSpPr>
            <p:spPr>
              <a:xfrm>
                <a:off x="2096975" y="2358350"/>
                <a:ext cx="28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CFD34B0-EBE3-4B87-94CF-8C6F63E0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75" y="2358350"/>
                <a:ext cx="283667" cy="276999"/>
              </a:xfrm>
              <a:prstGeom prst="rect">
                <a:avLst/>
              </a:prstGeom>
              <a:blipFill>
                <a:blip r:embed="rId15"/>
                <a:stretch>
                  <a:fillRect l="-21277" r="-4255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53223D-32FD-4249-8B3D-DA07F456DD5D}"/>
                  </a:ext>
                </a:extLst>
              </p:cNvPr>
              <p:cNvSpPr txBox="1"/>
              <p:nvPr/>
            </p:nvSpPr>
            <p:spPr>
              <a:xfrm>
                <a:off x="491276" y="2750954"/>
                <a:ext cx="272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53223D-32FD-4249-8B3D-DA07F456D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6" y="2750954"/>
                <a:ext cx="272767" cy="276999"/>
              </a:xfrm>
              <a:prstGeom prst="rect">
                <a:avLst/>
              </a:prstGeom>
              <a:blipFill>
                <a:blip r:embed="rId16"/>
                <a:stretch>
                  <a:fillRect l="-22727" r="-9091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CBC932-9F53-4587-B9FD-B16406F70747}"/>
                  </a:ext>
                </a:extLst>
              </p:cNvPr>
              <p:cNvSpPr txBox="1"/>
              <p:nvPr/>
            </p:nvSpPr>
            <p:spPr>
              <a:xfrm>
                <a:off x="1907704" y="3095422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CBC932-9F53-4587-B9FD-B16406F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3095422"/>
                <a:ext cx="278088" cy="276999"/>
              </a:xfrm>
              <a:prstGeom prst="rect">
                <a:avLst/>
              </a:prstGeom>
              <a:blipFill>
                <a:blip r:embed="rId17"/>
                <a:stretch>
                  <a:fillRect l="-21739" r="-652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349FE3-174F-438F-BF08-108024BE9DFD}"/>
                  </a:ext>
                </a:extLst>
              </p:cNvPr>
              <p:cNvSpPr txBox="1"/>
              <p:nvPr/>
            </p:nvSpPr>
            <p:spPr>
              <a:xfrm>
                <a:off x="3507952" y="2286071"/>
                <a:ext cx="278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3349FE3-174F-438F-BF08-108024BE9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952" y="2286071"/>
                <a:ext cx="278088" cy="276999"/>
              </a:xfrm>
              <a:prstGeom prst="rect">
                <a:avLst/>
              </a:prstGeom>
              <a:blipFill>
                <a:blip r:embed="rId18"/>
                <a:stretch>
                  <a:fillRect l="-19565" r="-8696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85BAC3-557C-4C3F-A398-9AF777B40B36}"/>
                  </a:ext>
                </a:extLst>
              </p:cNvPr>
              <p:cNvSpPr txBox="1"/>
              <p:nvPr/>
            </p:nvSpPr>
            <p:spPr>
              <a:xfrm>
                <a:off x="753886" y="3443929"/>
                <a:ext cx="2984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85BAC3-557C-4C3F-A398-9AF777B40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86" y="3443929"/>
                <a:ext cx="298415" cy="276999"/>
              </a:xfrm>
              <a:prstGeom prst="rect">
                <a:avLst/>
              </a:prstGeom>
              <a:blipFill>
                <a:blip r:embed="rId19"/>
                <a:stretch>
                  <a:fillRect l="-20408" r="-4082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C926AA-0F95-4C13-859F-A261BC3B234D}"/>
                  </a:ext>
                </a:extLst>
              </p:cNvPr>
              <p:cNvSpPr txBox="1"/>
              <p:nvPr/>
            </p:nvSpPr>
            <p:spPr>
              <a:xfrm>
                <a:off x="2540694" y="3590279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5C926AA-0F95-4C13-859F-A261BC3B2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94" y="3590279"/>
                <a:ext cx="303736" cy="276999"/>
              </a:xfrm>
              <a:prstGeom prst="rect">
                <a:avLst/>
              </a:prstGeom>
              <a:blipFill>
                <a:blip r:embed="rId20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CFAAAE-26CE-4C74-BA0C-92F276353664}"/>
                  </a:ext>
                </a:extLst>
              </p:cNvPr>
              <p:cNvSpPr txBox="1"/>
              <p:nvPr/>
            </p:nvSpPr>
            <p:spPr>
              <a:xfrm>
                <a:off x="4110701" y="2918011"/>
                <a:ext cx="303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CFAAAE-26CE-4C74-BA0C-92F27635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701" y="2918011"/>
                <a:ext cx="303736" cy="276999"/>
              </a:xfrm>
              <a:prstGeom prst="rect">
                <a:avLst/>
              </a:prstGeom>
              <a:blipFill>
                <a:blip r:embed="rId21"/>
                <a:stretch>
                  <a:fillRect l="-18000" r="-6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16ECEE-E87F-4409-9957-89B0C5BF00CB}"/>
                  </a:ext>
                </a:extLst>
              </p:cNvPr>
              <p:cNvSpPr txBox="1"/>
              <p:nvPr/>
            </p:nvSpPr>
            <p:spPr>
              <a:xfrm>
                <a:off x="1043141" y="2164464"/>
                <a:ext cx="297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16ECEE-E87F-4409-9957-89B0C5BF0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41" y="2164464"/>
                <a:ext cx="297068" cy="276999"/>
              </a:xfrm>
              <a:prstGeom prst="rect">
                <a:avLst/>
              </a:prstGeom>
              <a:blipFill>
                <a:blip r:embed="rId22"/>
                <a:stretch>
                  <a:fillRect l="-16327" r="-8163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6E2224-2027-491B-BA7B-E5D468093A3C}"/>
                  </a:ext>
                </a:extLst>
              </p:cNvPr>
              <p:cNvSpPr txBox="1"/>
              <p:nvPr/>
            </p:nvSpPr>
            <p:spPr>
              <a:xfrm>
                <a:off x="2401644" y="2645364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6E2224-2027-491B-BA7B-E5D468093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44" y="2645364"/>
                <a:ext cx="302390" cy="276999"/>
              </a:xfrm>
              <a:prstGeom prst="rect">
                <a:avLst/>
              </a:prstGeom>
              <a:blipFill>
                <a:blip r:embed="rId23"/>
                <a:stretch>
                  <a:fillRect l="-20000" r="-4000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6B5B2B-7853-4D61-9EA8-447CDD288F1D}"/>
                  </a:ext>
                </a:extLst>
              </p:cNvPr>
              <p:cNvSpPr txBox="1"/>
              <p:nvPr/>
            </p:nvSpPr>
            <p:spPr>
              <a:xfrm>
                <a:off x="2769614" y="1743917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6B5B2B-7853-4D61-9EA8-447CDD288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614" y="1743917"/>
                <a:ext cx="302390" cy="276999"/>
              </a:xfrm>
              <a:prstGeom prst="rect">
                <a:avLst/>
              </a:prstGeom>
              <a:blipFill>
                <a:blip r:embed="rId24"/>
                <a:stretch>
                  <a:fillRect l="-18000" r="-6000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874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3AxisPod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" name="2020-05-06_Untitled">
            <a:hlinkClick r:id="" action="ppaction://media"/>
            <a:extLst>
              <a:ext uri="{FF2B5EF4-FFF2-40B4-BE49-F238E27FC236}">
                <a16:creationId xmlns:a16="http://schemas.microsoft.com/office/drawing/2014/main" id="{B0C59BC1-A933-4D0A-9ABB-17BBFFE0D7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484784"/>
            <a:ext cx="8320924" cy="4680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E6E92-AE95-4231-9705-6EBC2312BCE8}"/>
              </a:ext>
            </a:extLst>
          </p:cNvPr>
          <p:cNvSpPr txBox="1"/>
          <p:nvPr/>
        </p:nvSpPr>
        <p:spPr>
          <a:xfrm>
            <a:off x="4037430" y="6222597"/>
            <a:ext cx="1069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3AxisPod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503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제안 사항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4. 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제안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B5F93-E89A-44F7-A8C4-53C4A5E95C6D}"/>
              </a:ext>
            </a:extLst>
          </p:cNvPr>
          <p:cNvSpPr txBox="1"/>
          <p:nvPr/>
        </p:nvSpPr>
        <p:spPr>
          <a:xfrm>
            <a:off x="488437" y="1479158"/>
            <a:ext cx="81671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엑추에이터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 방지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Dispenser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 + 3AxisPod(Rotation)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자유도 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 작은 움직임을 가진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중첩 제거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안정성 확보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동시 제어로 움직여야 할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감소로 상대적으로 제어 할 영역이 </a:t>
            </a:r>
            <a:r>
              <a:rPr lang="ko-KR" altLang="en-US" dirty="0" err="1">
                <a:latin typeface="맑은 고딕" panose="020B0503020000020004" pitchFamily="50" charset="-127"/>
              </a:rPr>
              <a:t>줄어듬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맑은 고딕" panose="020B0503020000020004" pitchFamily="50" charset="-127"/>
              </a:rPr>
              <a:t>닫힌 구조에서의 </a:t>
            </a:r>
            <a:r>
              <a:rPr lang="ko-KR" altLang="en-US" dirty="0" err="1">
                <a:latin typeface="맑은 고딕" panose="020B0503020000020004" pitchFamily="50" charset="-127"/>
              </a:rPr>
              <a:t>엑추에이터</a:t>
            </a:r>
            <a:r>
              <a:rPr lang="ko-KR" altLang="en-US" dirty="0">
                <a:latin typeface="맑은 고딕" panose="020B0503020000020004" pitchFamily="50" charset="-127"/>
              </a:rPr>
              <a:t> 감소로 서로 간의 영향을 줄임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제어 방식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기구학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기반의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Vector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 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계산은 기존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Hexapod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동일함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각 </a:t>
            </a:r>
            <a:r>
              <a:rPr lang="en-US" altLang="ko-KR" dirty="0">
                <a:latin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</a:rPr>
              <a:t>Joint</a:t>
            </a:r>
            <a:r>
              <a:rPr lang="ko-KR" altLang="en-US" dirty="0">
                <a:latin typeface="맑은 고딕" panose="020B0503020000020004" pitchFamily="50" charset="-127"/>
              </a:rPr>
              <a:t>의 위치 변경</a:t>
            </a:r>
            <a:r>
              <a:rPr lang="en-US" altLang="ko-KR" dirty="0">
                <a:latin typeface="맑은 고딕" panose="020B0503020000020004" pitchFamily="50" charset="-127"/>
              </a:rPr>
              <a:t>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7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자유도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DF6B24-391B-42C0-ABA1-399A47FEC823}"/>
              </a:ext>
            </a:extLst>
          </p:cNvPr>
          <p:cNvGrpSpPr/>
          <p:nvPr/>
        </p:nvGrpSpPr>
        <p:grpSpPr>
          <a:xfrm>
            <a:off x="457801" y="1589628"/>
            <a:ext cx="3470812" cy="3896193"/>
            <a:chOff x="457801" y="1712738"/>
            <a:chExt cx="3470812" cy="389619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05182B2-EC27-4D47-97DE-79E5866BC395}"/>
                </a:ext>
              </a:extLst>
            </p:cNvPr>
            <p:cNvGrpSpPr/>
            <p:nvPr/>
          </p:nvGrpSpPr>
          <p:grpSpPr>
            <a:xfrm>
              <a:off x="457801" y="1712738"/>
              <a:ext cx="3470812" cy="3896193"/>
              <a:chOff x="609378" y="1629642"/>
              <a:chExt cx="3470812" cy="3896193"/>
            </a:xfrm>
          </p:grpSpPr>
          <p:pic>
            <p:nvPicPr>
              <p:cNvPr id="2050" name="Picture 2" descr="Coordinates of 6-DOF Stewart platform | Download Scientific Diagram">
                <a:extLst>
                  <a:ext uri="{FF2B5EF4-FFF2-40B4-BE49-F238E27FC236}">
                    <a16:creationId xmlns:a16="http://schemas.microsoft.com/office/drawing/2014/main" id="{01982518-10A8-441B-9B95-99B587B3C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772816"/>
                <a:ext cx="3240360" cy="3510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F93508B-DE8F-4ED6-ACD5-E09BB4FF8C0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8591" y="4973753"/>
                    <a:ext cx="21486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0F93508B-DE8F-4ED6-ACD5-E09BB4FF8C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08591" y="4973753"/>
                    <a:ext cx="214867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571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5250D5-04DA-48F0-B33A-CC6A98F66C83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45" y="3991770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F5250D5-04DA-48F0-B33A-CC6A98F66C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945" y="3991770"/>
                    <a:ext cx="219034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444" r="-2778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5DCFDC-3989-4740-AFA6-83DBFDE071D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027" y="2655115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AB5DCFDC-3989-4740-AFA6-83DBFDE071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027" y="2655115"/>
                    <a:ext cx="219034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53030E9-926C-41B2-A4A8-A193C75DDA8F}"/>
                      </a:ext>
                    </a:extLst>
                  </p:cNvPr>
                  <p:cNvSpPr txBox="1"/>
                  <p:nvPr/>
                </p:nvSpPr>
                <p:spPr>
                  <a:xfrm>
                    <a:off x="1781657" y="4195176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753030E9-926C-41B2-A4A8-A193C75DDA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1657" y="4195176"/>
                    <a:ext cx="219034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FE13F08-680E-49A2-8678-34C5B0447115}"/>
                      </a:ext>
                    </a:extLst>
                  </p:cNvPr>
                  <p:cNvSpPr txBox="1"/>
                  <p:nvPr/>
                </p:nvSpPr>
                <p:spPr>
                  <a:xfrm>
                    <a:off x="3208213" y="4652941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7FE13F08-680E-49A2-8678-34C5B04471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8213" y="4652941"/>
                    <a:ext cx="219034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95EF09D-A4A7-49D0-9311-4702C5A43DF9}"/>
                      </a:ext>
                    </a:extLst>
                  </p:cNvPr>
                  <p:cNvSpPr txBox="1"/>
                  <p:nvPr/>
                </p:nvSpPr>
                <p:spPr>
                  <a:xfrm>
                    <a:off x="3635896" y="3999547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395EF09D-A4A7-49D0-9311-4702C5A43D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5896" y="3999547"/>
                    <a:ext cx="219034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6DB1FF-F727-479F-878C-27419129BEBC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792" y="3684990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6DB1FF-F727-479F-878C-27419129BE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9792" y="3684990"/>
                    <a:ext cx="219034" cy="21544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C471FC-56D6-4012-A864-B2A275B83782}"/>
                      </a:ext>
                    </a:extLst>
                  </p:cNvPr>
                  <p:cNvSpPr txBox="1"/>
                  <p:nvPr/>
                </p:nvSpPr>
                <p:spPr>
                  <a:xfrm>
                    <a:off x="1705760" y="3684989"/>
                    <a:ext cx="21903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C471FC-56D6-4012-A864-B2A275B837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5760" y="3684989"/>
                    <a:ext cx="219034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9444" r="-277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9E81441-DF3E-4A50-8012-5B8C808AACCA}"/>
                      </a:ext>
                    </a:extLst>
                  </p:cNvPr>
                  <p:cNvSpPr txBox="1"/>
                  <p:nvPr/>
                </p:nvSpPr>
                <p:spPr>
                  <a:xfrm>
                    <a:off x="1296278" y="3083129"/>
                    <a:ext cx="21582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9E81441-DF3E-4A50-8012-5B8C808AA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6278" y="3083129"/>
                    <a:ext cx="215828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000" r="-571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BFF051-688D-4A61-89C4-439441303530}"/>
                      </a:ext>
                    </a:extLst>
                  </p:cNvPr>
                  <p:cNvSpPr txBox="1"/>
                  <p:nvPr/>
                </p:nvSpPr>
                <p:spPr>
                  <a:xfrm>
                    <a:off x="2210807" y="3501561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BFF051-688D-4A61-89C4-4394413035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0807" y="3501561"/>
                    <a:ext cx="290208" cy="21544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4894" r="-425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F3AD37-66DF-4CB3-822A-A147375ACB51}"/>
                      </a:ext>
                    </a:extLst>
                  </p:cNvPr>
                  <p:cNvSpPr txBox="1"/>
                  <p:nvPr/>
                </p:nvSpPr>
                <p:spPr>
                  <a:xfrm>
                    <a:off x="3350046" y="3223849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5F3AD37-66DF-4CB3-822A-A147375ACB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0046" y="3223849"/>
                    <a:ext cx="290208" cy="21544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894" r="-4255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6E5973-9206-4026-8E39-CC3050025BE7}"/>
                      </a:ext>
                    </a:extLst>
                  </p:cNvPr>
                  <p:cNvSpPr txBox="1"/>
                  <p:nvPr/>
                </p:nvSpPr>
                <p:spPr>
                  <a:xfrm>
                    <a:off x="2656370" y="3349065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76E5973-9206-4026-8E39-CC3050025B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6370" y="3349065"/>
                    <a:ext cx="290208" cy="21544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4894" r="-425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6238FA-E649-4187-9CD8-297E19F9CE73}"/>
                      </a:ext>
                    </a:extLst>
                  </p:cNvPr>
                  <p:cNvSpPr txBox="1"/>
                  <p:nvPr/>
                </p:nvSpPr>
                <p:spPr>
                  <a:xfrm>
                    <a:off x="1541448" y="2885576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6238FA-E649-4187-9CD8-297E19F9CE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1448" y="2885576"/>
                    <a:ext cx="290208" cy="21544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583" r="-208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57C486-CE12-4569-A5E3-1D41918A88AD}"/>
                      </a:ext>
                    </a:extLst>
                  </p:cNvPr>
                  <p:cNvSpPr txBox="1"/>
                  <p:nvPr/>
                </p:nvSpPr>
                <p:spPr>
                  <a:xfrm>
                    <a:off x="1860294" y="2149142"/>
                    <a:ext cx="290208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B57C486-CE12-4569-A5E3-1D41918A8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0294" y="2149142"/>
                    <a:ext cx="290208" cy="21544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583" r="-208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8D40686-975F-4D9A-BF55-7ECF2D96DB5D}"/>
                      </a:ext>
                    </a:extLst>
                  </p:cNvPr>
                  <p:cNvSpPr txBox="1"/>
                  <p:nvPr/>
                </p:nvSpPr>
                <p:spPr>
                  <a:xfrm>
                    <a:off x="609378" y="4927172"/>
                    <a:ext cx="23115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88D40686-975F-4D9A-BF55-7ECF2D96DB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378" y="4927172"/>
                    <a:ext cx="231153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8421" r="-263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B680E7-3B9F-4EED-92F9-1FFD1878EE82}"/>
                      </a:ext>
                    </a:extLst>
                  </p:cNvPr>
                  <p:cNvSpPr txBox="1"/>
                  <p:nvPr/>
                </p:nvSpPr>
                <p:spPr>
                  <a:xfrm>
                    <a:off x="1652827" y="5310391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9B680E7-3B9F-4EED-92F9-1FFD1878EE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2827" y="5310391"/>
                    <a:ext cx="235321" cy="21544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7949" r="-256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21202A-86DD-4BAA-AA7E-D9C004AC1FBC}"/>
                      </a:ext>
                    </a:extLst>
                  </p:cNvPr>
                  <p:cNvSpPr txBox="1"/>
                  <p:nvPr/>
                </p:nvSpPr>
                <p:spPr>
                  <a:xfrm>
                    <a:off x="3194811" y="5255556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D21202A-86DD-4BAA-AA7E-D9C004AC1F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94811" y="5255556"/>
                    <a:ext cx="235321" cy="21544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7949" r="-256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62CB0B7-E35D-41ED-8074-7D43758D9201}"/>
                      </a:ext>
                    </a:extLst>
                  </p:cNvPr>
                  <p:cNvSpPr txBox="1"/>
                  <p:nvPr/>
                </p:nvSpPr>
                <p:spPr>
                  <a:xfrm>
                    <a:off x="3844869" y="4525192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62CB0B7-E35D-41ED-8074-7D43758D92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44869" y="4525192"/>
                    <a:ext cx="235321" cy="21544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8421" r="-526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F488E6-11FB-478C-B45B-670F58B92867}"/>
                      </a:ext>
                    </a:extLst>
                  </p:cNvPr>
                  <p:cNvSpPr txBox="1"/>
                  <p:nvPr/>
                </p:nvSpPr>
                <p:spPr>
                  <a:xfrm>
                    <a:off x="2361044" y="4500765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75F488E6-11FB-478C-B45B-670F58B928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1044" y="4500765"/>
                    <a:ext cx="235321" cy="21544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7949" r="-5128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7067979-F81F-4332-85A6-C2BEC0BD3D45}"/>
                      </a:ext>
                    </a:extLst>
                  </p:cNvPr>
                  <p:cNvSpPr txBox="1"/>
                  <p:nvPr/>
                </p:nvSpPr>
                <p:spPr>
                  <a:xfrm>
                    <a:off x="1217419" y="4279975"/>
                    <a:ext cx="235321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7067979-F81F-4332-85A6-C2BEC0BD3D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7419" y="4279975"/>
                    <a:ext cx="235321" cy="21544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8421" r="-526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67A9BC-A3C4-4688-8AB7-BBCE81EF60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086" y="1894375"/>
                    <a:ext cx="22942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67A9BC-A3C4-4688-8AB7-BBCE81EF6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4086" y="1894375"/>
                    <a:ext cx="229422" cy="21544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18919" r="-5405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5771948-8B92-48D6-9E19-77A29CE7AB53}"/>
                      </a:ext>
                    </a:extLst>
                  </p:cNvPr>
                  <p:cNvSpPr txBox="1"/>
                  <p:nvPr/>
                </p:nvSpPr>
                <p:spPr>
                  <a:xfrm>
                    <a:off x="1623467" y="2432273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5771948-8B92-48D6-9E19-77A29CE7AB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23467" y="2432273"/>
                    <a:ext cx="233589" cy="215444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17949" r="-256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AA408E9-365A-449F-AB87-8A182CFFA341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805" y="2778430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AA408E9-365A-449F-AB87-8A182CFFA3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1805" y="2778430"/>
                    <a:ext cx="233589" cy="215444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18421" r="-526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9FD304-0C58-4D61-BD1A-020855E1A655}"/>
                      </a:ext>
                    </a:extLst>
                  </p:cNvPr>
                  <p:cNvSpPr txBox="1"/>
                  <p:nvPr/>
                </p:nvSpPr>
                <p:spPr>
                  <a:xfrm>
                    <a:off x="2878494" y="2648264"/>
                    <a:ext cx="225896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379FD304-0C58-4D61-BD1A-020855E1A6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8494" y="2648264"/>
                    <a:ext cx="225896" cy="21544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18919" r="-540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9BA331D-A704-4E24-8688-5C2CB4639428}"/>
                      </a:ext>
                    </a:extLst>
                  </p:cNvPr>
                  <p:cNvSpPr txBox="1"/>
                  <p:nvPr/>
                </p:nvSpPr>
                <p:spPr>
                  <a:xfrm>
                    <a:off x="1857056" y="1629642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9BA331D-A704-4E24-8688-5C2CB46394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7056" y="1629642"/>
                    <a:ext cx="233589" cy="21544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8421" r="-5263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D7BF442-84B9-4066-AB69-305E85FA5CD5}"/>
                      </a:ext>
                    </a:extLst>
                  </p:cNvPr>
                  <p:cNvSpPr txBox="1"/>
                  <p:nvPr/>
                </p:nvSpPr>
                <p:spPr>
                  <a:xfrm>
                    <a:off x="2789905" y="1870026"/>
                    <a:ext cx="23358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D7BF442-84B9-4066-AB69-305E85FA5C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9905" y="1870026"/>
                    <a:ext cx="233589" cy="21544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18421" r="-5263" b="-1388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118BC8-128F-44B3-B2D6-D6ECBDF958FA}"/>
                    </a:ext>
                  </a:extLst>
                </p:cNvPr>
                <p:cNvSpPr txBox="1"/>
                <p:nvPr/>
              </p:nvSpPr>
              <p:spPr>
                <a:xfrm>
                  <a:off x="730773" y="3397014"/>
                  <a:ext cx="2099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5118BC8-128F-44B3-B2D6-D6ECBDF95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73" y="3397014"/>
                  <a:ext cx="209993" cy="215444"/>
                </a:xfrm>
                <a:prstGeom prst="rect">
                  <a:avLst/>
                </a:prstGeom>
                <a:blipFill>
                  <a:blip r:embed="rId30"/>
                  <a:stretch>
                    <a:fillRect l="-20588" r="-5882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2E9300-A6D4-4F56-A27E-14E506102317}"/>
                    </a:ext>
                  </a:extLst>
                </p:cNvPr>
                <p:cNvSpPr txBox="1"/>
                <p:nvPr/>
              </p:nvSpPr>
              <p:spPr>
                <a:xfrm>
                  <a:off x="1194083" y="3568947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2E9300-A6D4-4F56-A27E-14E506102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083" y="3568947"/>
                  <a:ext cx="214161" cy="215444"/>
                </a:xfrm>
                <a:prstGeom prst="rect">
                  <a:avLst/>
                </a:prstGeom>
                <a:blipFill>
                  <a:blip r:embed="rId31"/>
                  <a:stretch>
                    <a:fillRect l="-20000" r="-5714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8656BC4-165F-4193-B977-41C8C3D9AFD0}"/>
                    </a:ext>
                  </a:extLst>
                </p:cNvPr>
                <p:cNvSpPr txBox="1"/>
                <p:nvPr/>
              </p:nvSpPr>
              <p:spPr>
                <a:xfrm>
                  <a:off x="2448829" y="4167658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8656BC4-165F-4193-B977-41C8C3D9A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829" y="4167658"/>
                  <a:ext cx="214161" cy="215444"/>
                </a:xfrm>
                <a:prstGeom prst="rect">
                  <a:avLst/>
                </a:prstGeom>
                <a:blipFill>
                  <a:blip r:embed="rId32"/>
                  <a:stretch>
                    <a:fillRect l="-20000" r="-5714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8B56EE-ED67-4D91-924D-95746FD6C7B2}"/>
                    </a:ext>
                  </a:extLst>
                </p:cNvPr>
                <p:cNvSpPr txBox="1"/>
                <p:nvPr/>
              </p:nvSpPr>
              <p:spPr>
                <a:xfrm>
                  <a:off x="3310389" y="3629077"/>
                  <a:ext cx="206467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8B56EE-ED67-4D91-924D-95746FD6C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389" y="3629077"/>
                  <a:ext cx="206467" cy="215444"/>
                </a:xfrm>
                <a:prstGeom prst="rect">
                  <a:avLst/>
                </a:prstGeom>
                <a:blipFill>
                  <a:blip r:embed="rId33"/>
                  <a:stretch>
                    <a:fillRect l="-20588" r="-5882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D1A2AD-F6B8-4228-856A-0F11D99DDF84}"/>
                    </a:ext>
                  </a:extLst>
                </p:cNvPr>
                <p:cNvSpPr txBox="1"/>
                <p:nvPr/>
              </p:nvSpPr>
              <p:spPr>
                <a:xfrm>
                  <a:off x="1735107" y="3396336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8ED1A2AD-F6B8-4228-856A-0F11D99DD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107" y="3396336"/>
                  <a:ext cx="214161" cy="215444"/>
                </a:xfrm>
                <a:prstGeom prst="rect">
                  <a:avLst/>
                </a:prstGeom>
                <a:blipFill>
                  <a:blip r:embed="rId34"/>
                  <a:stretch>
                    <a:fillRect l="-20000" r="-5714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D66EC9-9C5F-4B37-AE5D-67209A7C6D94}"/>
                    </a:ext>
                  </a:extLst>
                </p:cNvPr>
                <p:cNvSpPr txBox="1"/>
                <p:nvPr/>
              </p:nvSpPr>
              <p:spPr>
                <a:xfrm>
                  <a:off x="2517138" y="3180892"/>
                  <a:ext cx="21416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5D66EC9-9C5F-4B37-AE5D-67209A7C6D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138" y="3180892"/>
                  <a:ext cx="214161" cy="215444"/>
                </a:xfrm>
                <a:prstGeom prst="rect">
                  <a:avLst/>
                </a:prstGeom>
                <a:blipFill>
                  <a:blip r:embed="rId35"/>
                  <a:stretch>
                    <a:fillRect l="-20000" r="-5714" b="-1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60D980-2E21-45A1-9026-1ABC8362435F}"/>
              </a:ext>
            </a:extLst>
          </p:cNvPr>
          <p:cNvGrpSpPr/>
          <p:nvPr/>
        </p:nvGrpSpPr>
        <p:grpSpPr>
          <a:xfrm>
            <a:off x="4338815" y="1578130"/>
            <a:ext cx="4482739" cy="4303427"/>
            <a:chOff x="4337733" y="1789869"/>
            <a:chExt cx="4482739" cy="43034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/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𝐿𝑖𝑛𝑘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:14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𝑃𝑟𝑖𝑠𝑚𝑎𝑡𝑖𝑐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:6</m:t>
                        </m:r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𝑈𝑛𝑖𝑣𝑒𝑟𝑠𝑎𝑙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𝐽𝑜𝑖𝑛𝑡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:6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𝐵𝑎𝑙𝑙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𝐽𝑜𝑖𝑛𝑡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:6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E81FABB-C445-46A9-8390-A374B4F6A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199" y="2351867"/>
                  <a:ext cx="1973947" cy="1200329"/>
                </a:xfrm>
                <a:prstGeom prst="rect">
                  <a:avLst/>
                </a:prstGeom>
                <a:blipFill>
                  <a:blip r:embed="rId36"/>
                  <a:stretch>
                    <a:fillRect r="-309" b="-35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/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𝐶h𝑒𝑏𝑦𝑐h𝑒𝑣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𝐺𝑟𝑢𝑏𝑙𝑒𝑟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𝐾𝑢𝑡𝑧𝑏𝑎𝑐h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𝐶𝑟𝑖𝑡𝑒𝑟𝑖𝑜𝑛</m:t>
                        </m:r>
                      </m:oMath>
                    </m:oMathPara>
                  </a14:m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957A8F6-4A78-4A3A-81A7-907CCE7A2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1789869"/>
                  <a:ext cx="4300035" cy="369332"/>
                </a:xfrm>
                <a:prstGeom prst="rect">
                  <a:avLst/>
                </a:prstGeom>
                <a:blipFill>
                  <a:blip r:embed="rId37"/>
                  <a:stretch>
                    <a:fillRect l="-426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/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𝐷𝑜𝑓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𝐷𝑒𝑔𝑟𝑒𝑒𝑠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𝑂𝑓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𝐹𝑟𝑒𝑒𝑑𝑜𝑚</m:t>
                            </m:r>
                          </m:e>
                        </m:d>
                      </m:oMath>
                    </m:oMathPara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=6 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𝐿𝑖𝑛𝑘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−1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−5∗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Prismatic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−4 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Universal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i="0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r>
                    <a:rPr lang="en-US" altLang="ko-KR" b="0" dirty="0">
                      <a:ea typeface="맑은 고딕" panose="020B0503020000020004" pitchFamily="50" charset="-127"/>
                    </a:rPr>
                    <a:t>		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−3∗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Ball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Joint</m:t>
                      </m:r>
                    </m:oMath>
                  </a14:m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endParaRPr lang="en-US" altLang="ko-KR" b="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=6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14 −1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−5 ∗6 −4 ∗6 −3 ∗6 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  <a:ea typeface="맑은 고딕" panose="020B0503020000020004" pitchFamily="50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78 −30 −24 −18</m:t>
                        </m:r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𝐴𝑐𝑡𝑢𝑎𝑡𝑜𝑟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altLang="ko-KR" i="1" dirty="0">
                    <a:latin typeface="Cambria Math" panose="02040503050406030204" pitchFamily="18" charset="0"/>
                  </a:endParaRPr>
                </a:p>
                <a:p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F1F35A6-A0F4-433D-80BD-495616DA5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7733" y="3507973"/>
                  <a:ext cx="4482739" cy="2585323"/>
                </a:xfrm>
                <a:prstGeom prst="rect">
                  <a:avLst/>
                </a:prstGeom>
                <a:blipFill>
                  <a:blip r:embed="rId38"/>
                  <a:stretch>
                    <a:fillRect l="-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3438A44-2C5D-4A15-97B8-42110D76EF61}"/>
              </a:ext>
            </a:extLst>
          </p:cNvPr>
          <p:cNvSpPr txBox="1"/>
          <p:nvPr/>
        </p:nvSpPr>
        <p:spPr>
          <a:xfrm>
            <a:off x="1068484" y="5610587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Hexapod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962502-4D81-4DB1-A5C2-4D5C6C8F238E}"/>
              </a:ext>
            </a:extLst>
          </p:cNvPr>
          <p:cNvSpPr txBox="1"/>
          <p:nvPr/>
        </p:nvSpPr>
        <p:spPr>
          <a:xfrm>
            <a:off x="623368" y="6084004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자유도의 개수와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개수는 </a:t>
            </a:r>
            <a:r>
              <a:rPr lang="ko-KR" altLang="en-US" dirty="0">
                <a:latin typeface="맑은 고딕" panose="020B0503020000020004" pitchFamily="50" charset="-127"/>
              </a:rPr>
              <a:t>항상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같아야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938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3BE92-16F6-494F-A3FF-3F2184E4B660}"/>
              </a:ext>
            </a:extLst>
          </p:cNvPr>
          <p:cNvSpPr/>
          <p:nvPr/>
        </p:nvSpPr>
        <p:spPr>
          <a:xfrm>
            <a:off x="359532" y="980728"/>
            <a:ext cx="8568952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[1] Hexapod(H-811.I2): </a:t>
            </a:r>
            <a:r>
              <a:rPr lang="en-US" altLang="ko-KR" sz="1100" dirty="0">
                <a:hlinkClick r:id="rId2"/>
              </a:rPr>
              <a:t>https://www.pikorea.co.kr/ko/products/parallel-kinematic-hexapods/h-811i2i2v-6-axis-miniature-hexapod-700886/#specification</a:t>
            </a:r>
            <a:endParaRPr lang="en-US" altLang="ko-KR" sz="1100" dirty="0"/>
          </a:p>
          <a:p>
            <a:r>
              <a:rPr lang="en-US" altLang="ko-KR" sz="1100" dirty="0"/>
              <a:t>[2] Hexapod Control(C-887.52): </a:t>
            </a:r>
            <a:r>
              <a:rPr lang="en-US" altLang="ko-KR" sz="1100" dirty="0">
                <a:hlinkClick r:id="rId3"/>
              </a:rPr>
              <a:t>https://www.pikorea.co.kr/ko/products/controllers-and-drivers/motion-controllers-drivers-for-linear-torque-stepper-dc-servo-motors/c-88752x-hexapod-motion-controller/#description</a:t>
            </a:r>
            <a:endParaRPr lang="en-US" altLang="ko-KR" sz="1100" dirty="0"/>
          </a:p>
          <a:p>
            <a:r>
              <a:rPr lang="en-US" altLang="ko-KR" sz="1100" dirty="0"/>
              <a:t>[3]</a:t>
            </a:r>
            <a:r>
              <a:rPr lang="ko-KR" altLang="en-US" sz="1100" dirty="0"/>
              <a:t> 하현호</a:t>
            </a:r>
            <a:r>
              <a:rPr lang="en-US" altLang="ko-KR" sz="1100" dirty="0"/>
              <a:t>, </a:t>
            </a:r>
            <a:r>
              <a:rPr lang="ko-KR" altLang="en-US" sz="1100" dirty="0"/>
              <a:t>한명철</a:t>
            </a:r>
            <a:r>
              <a:rPr lang="en-US" altLang="ko-KR" sz="1100" dirty="0"/>
              <a:t> (2001), “</a:t>
            </a:r>
            <a:r>
              <a:rPr lang="ko-KR" altLang="en-US" sz="1100" dirty="0"/>
              <a:t>스튜어트 플랫폼의 빠른 순기구학 해석</a:t>
            </a:r>
            <a:r>
              <a:rPr lang="en-US" altLang="ko-KR" sz="1100" dirty="0"/>
              <a:t>“, </a:t>
            </a:r>
            <a:r>
              <a:rPr lang="ko-KR" altLang="en-US" sz="1100" dirty="0"/>
              <a:t>대한기계학회 논문집 </a:t>
            </a:r>
            <a:r>
              <a:rPr lang="en-US" altLang="ko-KR" sz="1100" dirty="0"/>
              <a:t>A</a:t>
            </a:r>
            <a:r>
              <a:rPr lang="ko-KR" altLang="en-US" sz="1100" dirty="0"/>
              <a:t>권</a:t>
            </a:r>
            <a:r>
              <a:rPr lang="en-US" altLang="ko-KR" sz="1100" dirty="0"/>
              <a:t>, P339-352.</a:t>
            </a:r>
          </a:p>
          <a:p>
            <a:r>
              <a:rPr lang="en-US" altLang="ko-KR" sz="1100" dirty="0"/>
              <a:t>[4] </a:t>
            </a:r>
            <a:r>
              <a:rPr lang="ko-KR" altLang="en-US" sz="1100" dirty="0"/>
              <a:t>구상화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손권</a:t>
            </a:r>
            <a:r>
              <a:rPr lang="en-US" altLang="ko-KR" sz="1100" dirty="0"/>
              <a:t> (2001), “</a:t>
            </a:r>
            <a:r>
              <a:rPr lang="ko-KR" altLang="en-US" sz="1100" dirty="0"/>
              <a:t>스튜어트 플랫폼의 기구학적 교정기법에 관한 연구</a:t>
            </a:r>
            <a:r>
              <a:rPr lang="en-US" altLang="ko-KR" sz="1100" dirty="0"/>
              <a:t>”, </a:t>
            </a:r>
            <a:r>
              <a:rPr lang="ko-KR" altLang="en-US" sz="1100" dirty="0"/>
              <a:t>제어로봇시스템학회 </a:t>
            </a:r>
            <a:r>
              <a:rPr lang="ko-KR" altLang="en-US" sz="1100" dirty="0" err="1"/>
              <a:t>논문지</a:t>
            </a:r>
            <a:r>
              <a:rPr lang="en-US" altLang="ko-KR" sz="1100" dirty="0"/>
              <a:t>, P168-172.</a:t>
            </a:r>
          </a:p>
          <a:p>
            <a:r>
              <a:rPr lang="en-US" altLang="ko-KR" sz="1100" dirty="0"/>
              <a:t>[5] </a:t>
            </a:r>
            <a:r>
              <a:rPr lang="ko-KR" altLang="en-US" sz="1100" dirty="0" err="1"/>
              <a:t>유대원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차영엽</a:t>
            </a:r>
            <a:r>
              <a:rPr lang="ko-KR" altLang="en-US" sz="1100" dirty="0"/>
              <a:t> </a:t>
            </a:r>
            <a:r>
              <a:rPr lang="en-US" altLang="ko-KR" sz="1100" dirty="0"/>
              <a:t>(2007), “</a:t>
            </a:r>
            <a:r>
              <a:rPr lang="ko-KR" altLang="en-US" sz="1100" dirty="0"/>
              <a:t>스튜어트 플랫폼의 개발</a:t>
            </a:r>
            <a:r>
              <a:rPr lang="en-US" altLang="ko-KR" sz="1100" dirty="0"/>
              <a:t>”, </a:t>
            </a:r>
            <a:r>
              <a:rPr lang="ko-KR" altLang="en-US" sz="1100" dirty="0"/>
              <a:t>한국정밀공학회 학술발표대회 논문집</a:t>
            </a:r>
            <a:r>
              <a:rPr lang="en-US" altLang="ko-KR" sz="1100" dirty="0"/>
              <a:t>, P81-82.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D8C18-0F1C-452C-90F6-F94DF3FADC54}"/>
              </a:ext>
            </a:extLst>
          </p:cNvPr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Reference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0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1898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3AAA9C8-133D-4C7F-AEDF-79714575C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95"/>
          <a:stretch/>
        </p:blipFill>
        <p:spPr>
          <a:xfrm>
            <a:off x="254662" y="1702013"/>
            <a:ext cx="3384376" cy="3530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58D65-EB3E-4AAB-9740-B609FF9DB9A5}"/>
                  </a:ext>
                </a:extLst>
              </p:cNvPr>
              <p:cNvSpPr txBox="1"/>
              <p:nvPr/>
            </p:nvSpPr>
            <p:spPr>
              <a:xfrm>
                <a:off x="3491880" y="1934361"/>
                <a:ext cx="5616624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순 </a:t>
                </a:r>
                <a:r>
                  <a:rPr lang="ko-KR" altLang="en-US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기구학</a:t>
                </a:r>
                <a:r>
                  <a: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해석</a:t>
                </a:r>
                <a:r>
                  <a:rPr lang="en-US" altLang="ko-KR" b="1" dirty="0">
                    <a:latin typeface="맑은 고딕" panose="020B0503020000020004" pitchFamily="50" charset="-127"/>
                  </a:rPr>
                  <a:t>	</a:t>
                </a: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→(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구동기의 </a:t>
                </a:r>
                <a:r>
                  <a:rPr lang="ko-KR" altLang="en-US" sz="16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구동력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벡터의 크기가 주어졌을 때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이에 대한 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End effector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에서 발생되는 힘과 모멘트 크기의 범위 및 방향을 결정하는 전달 해석</a:t>
                </a:r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 </a:t>
                </a:r>
                <a:r>
                  <a:rPr lang="ko-KR" altLang="en-US" sz="16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정역학적 성능 평가 및 경로 계획에 사용</a:t>
                </a:r>
                <a:endPara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B58D65-EB3E-4AAB-9740-B609FF9D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934361"/>
                <a:ext cx="5616624" cy="2431435"/>
              </a:xfrm>
              <a:prstGeom prst="rect">
                <a:avLst/>
              </a:prstGeom>
              <a:blipFill>
                <a:blip r:embed="rId4"/>
                <a:stretch>
                  <a:fillRect l="-869" t="-12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7F31510-CCF5-45D1-9994-DB52AB068AC1}"/>
                  </a:ext>
                </a:extLst>
              </p:cNvPr>
              <p:cNvSpPr/>
              <p:nvPr/>
            </p:nvSpPr>
            <p:spPr>
              <a:xfrm>
                <a:off x="3615392" y="4185081"/>
                <a:ext cx="4572000" cy="19082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ko-KR" altLang="en-US" b="1" dirty="0">
                    <a:latin typeface="맑은 고딕" panose="020B0503020000020004" pitchFamily="50" charset="-127"/>
                  </a:rPr>
                  <a:t>역 </a:t>
                </a:r>
                <a:r>
                  <a:rPr lang="ko-KR" altLang="en-US" b="1" dirty="0" err="1">
                    <a:latin typeface="맑은 고딕" panose="020B0503020000020004" pitchFamily="50" charset="-127"/>
                  </a:rPr>
                  <a:t>기구학</a:t>
                </a:r>
                <a:r>
                  <a:rPr lang="ko-KR" altLang="en-US" b="1" dirty="0">
                    <a:latin typeface="맑은 고딕" panose="020B0503020000020004" pitchFamily="50" charset="-127"/>
                  </a:rPr>
                  <a:t> 해석 </a:t>
                </a:r>
                <a:endParaRPr lang="en-US" altLang="ko-KR" b="1" dirty="0">
                  <a:latin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)→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맑은 고딕" panose="020B0503020000020004" pitchFamily="50" charset="-127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</a:endParaRPr>
              </a:p>
              <a:p>
                <a:endParaRPr lang="en-US" altLang="ko-KR" b="1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latin typeface="맑은 고딕" panose="020B0503020000020004" pitchFamily="50" charset="-127"/>
                  </a:rPr>
                  <a:t>순 기구학의 역 해석</a:t>
                </a:r>
                <a:r>
                  <a:rPr lang="en-US" altLang="ko-KR" sz="1600" dirty="0">
                    <a:latin typeface="맑은 고딕" panose="020B0503020000020004" pitchFamily="50" charset="-127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latin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latin typeface="맑은 고딕" panose="020B0503020000020004" pitchFamily="50" charset="-127"/>
                  </a:rPr>
                  <a:t>Actuator </a:t>
                </a:r>
                <a:r>
                  <a:rPr lang="ko-KR" altLang="en-US" sz="1600" dirty="0">
                    <a:latin typeface="맑은 고딕" panose="020B0503020000020004" pitchFamily="50" charset="-127"/>
                  </a:rPr>
                  <a:t>크기를 선정하는 문제에 효과적으로 이용 가능</a:t>
                </a:r>
                <a:endParaRPr lang="en-US" altLang="ko-KR" sz="1600" dirty="0">
                  <a:latin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A7F31510-CCF5-45D1-9994-DB52AB068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392" y="4185081"/>
                <a:ext cx="4572000" cy="1908215"/>
              </a:xfrm>
              <a:prstGeom prst="rect">
                <a:avLst/>
              </a:prstGeom>
              <a:blipFill>
                <a:blip r:embed="rId5"/>
                <a:stretch>
                  <a:fillRect l="-933" t="-1917" b="-3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C9772CC-60D9-42FA-8D5D-7249AB2C60D9}"/>
              </a:ext>
            </a:extLst>
          </p:cNvPr>
          <p:cNvSpPr txBox="1"/>
          <p:nvPr/>
        </p:nvSpPr>
        <p:spPr>
          <a:xfrm>
            <a:off x="797362" y="1348685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Joint(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조인트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간의 상대운동을 통해 위치 제어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39B69-7943-4C84-A645-1A51F7241C4C}"/>
              </a:ext>
            </a:extLst>
          </p:cNvPr>
          <p:cNvSpPr txBox="1"/>
          <p:nvPr/>
        </p:nvSpPr>
        <p:spPr>
          <a:xfrm>
            <a:off x="967415" y="5245714"/>
            <a:ext cx="195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Structure of Hexapod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6425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6DEA7A7-4B6D-4BC5-8B4B-FBF1C03450CB}"/>
              </a:ext>
            </a:extLst>
          </p:cNvPr>
          <p:cNvGrpSpPr/>
          <p:nvPr/>
        </p:nvGrpSpPr>
        <p:grpSpPr>
          <a:xfrm>
            <a:off x="356687" y="1833616"/>
            <a:ext cx="3652757" cy="3830304"/>
            <a:chOff x="5491243" y="1844824"/>
            <a:chExt cx="3652757" cy="38303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5E6050-7EC7-4E9C-8917-4D516093C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035"/>
            <a:stretch/>
          </p:blipFill>
          <p:spPr>
            <a:xfrm>
              <a:off x="5491243" y="1844824"/>
              <a:ext cx="3652757" cy="3528392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BC03C66-4621-44A1-A014-972EB72DE5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0191" y="3190910"/>
              <a:ext cx="936104" cy="18002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371AFA1E-03DE-4615-8852-20C4E5570C6B}"/>
                </a:ext>
              </a:extLst>
            </p:cNvPr>
            <p:cNvCxnSpPr>
              <a:cxnSpLocks/>
            </p:cNvCxnSpPr>
            <p:nvPr/>
          </p:nvCxnSpPr>
          <p:spPr>
            <a:xfrm>
              <a:off x="7240190" y="4999103"/>
              <a:ext cx="538877" cy="18476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A87AEF-02B4-4425-B19D-B5D9678B2E66}"/>
                </a:ext>
              </a:extLst>
            </p:cNvPr>
            <p:cNvSpPr txBox="1"/>
            <p:nvPr/>
          </p:nvSpPr>
          <p:spPr>
            <a:xfrm>
              <a:off x="5916206" y="5367351"/>
              <a:ext cx="2647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▲ </a:t>
              </a:r>
              <a:r>
                <a:rPr lang="en-US" altLang="ko-KR" sz="1400" dirty="0"/>
                <a:t>Coordinate System of Hexapod</a:t>
              </a:r>
              <a:endParaRPr lang="ko-KR" altLang="en-US" sz="14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역기구학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5C6E8-3DBA-4E12-ABBF-89A581F5774B}"/>
                  </a:ext>
                </a:extLst>
              </p:cNvPr>
              <p:cNvSpPr txBox="1"/>
              <p:nvPr/>
            </p:nvSpPr>
            <p:spPr>
              <a:xfrm>
                <a:off x="3569077" y="1718017"/>
                <a:ext cx="5152975" cy="5734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ea typeface="맑은 고딕" panose="020B0503020000020004" pitchFamily="50" charset="-127"/>
                  </a:rPr>
                  <a:t>각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조인트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위치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: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=1,2,⋯,6</m:t>
                    </m:r>
                  </m:oMath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원점과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원점 사이의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[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𝑦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]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구동 부 길이 벡터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 계산 식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𝑞𝑖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𝑝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조인트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에</m:t>
                    </m:r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원점까지의    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거리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벡터를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기준 좌표계에서 본 벡터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 식에서 각각의 벡터를 표현하면 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𝑥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𝑦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 panose="020B0503020000020004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E5C6E8-3DBA-4E12-ABBF-89A581F57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077" y="1718017"/>
                <a:ext cx="5152975" cy="5734903"/>
              </a:xfrm>
              <a:prstGeom prst="rect">
                <a:avLst/>
              </a:prstGeom>
              <a:blipFill>
                <a:blip r:embed="rId4"/>
                <a:stretch>
                  <a:fillRect l="-946" t="-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F46AC18-877B-4DD3-9979-A6E681746E65}"/>
              </a:ext>
            </a:extLst>
          </p:cNvPr>
          <p:cNvSpPr txBox="1"/>
          <p:nvPr/>
        </p:nvSpPr>
        <p:spPr>
          <a:xfrm>
            <a:off x="797362" y="1348685"/>
            <a:ext cx="816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Target Position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각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Actuator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Link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길이 계산을 위해 실행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96CE817-9A76-46CD-A2C0-8EEC29EB807D}"/>
              </a:ext>
            </a:extLst>
          </p:cNvPr>
          <p:cNvSpPr/>
          <p:nvPr/>
        </p:nvSpPr>
        <p:spPr>
          <a:xfrm>
            <a:off x="1746908" y="3852567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B142308-5995-44BF-A6A9-54DEC5875EFC}"/>
              </a:ext>
            </a:extLst>
          </p:cNvPr>
          <p:cNvCxnSpPr>
            <a:cxnSpLocks/>
          </p:cNvCxnSpPr>
          <p:nvPr/>
        </p:nvCxnSpPr>
        <p:spPr>
          <a:xfrm flipH="1" flipV="1">
            <a:off x="1989344" y="3177819"/>
            <a:ext cx="24777" cy="186532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97DDF538-4665-462B-9F22-2B89569947E4}"/>
              </a:ext>
            </a:extLst>
          </p:cNvPr>
          <p:cNvSpPr/>
          <p:nvPr/>
        </p:nvSpPr>
        <p:spPr>
          <a:xfrm>
            <a:off x="2281872" y="5274151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283C188-E516-4220-9303-FD38C6145A35}"/>
              </a:ext>
            </a:extLst>
          </p:cNvPr>
          <p:cNvSpPr/>
          <p:nvPr/>
        </p:nvSpPr>
        <p:spPr>
          <a:xfrm>
            <a:off x="2558401" y="3748768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36F7034-9011-4643-959C-749E78086F49}"/>
              </a:ext>
            </a:extLst>
          </p:cNvPr>
          <p:cNvSpPr/>
          <p:nvPr/>
        </p:nvSpPr>
        <p:spPr>
          <a:xfrm>
            <a:off x="4283968" y="5805264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15B2EE4-1E01-4625-99A1-264C23541FB0}"/>
              </a:ext>
            </a:extLst>
          </p:cNvPr>
          <p:cNvSpPr/>
          <p:nvPr/>
        </p:nvSpPr>
        <p:spPr>
          <a:xfrm>
            <a:off x="5076056" y="6309320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CF1600B-92EC-4D03-B970-1BF15C64F1AC}"/>
              </a:ext>
            </a:extLst>
          </p:cNvPr>
          <p:cNvSpPr/>
          <p:nvPr/>
        </p:nvSpPr>
        <p:spPr>
          <a:xfrm>
            <a:off x="5644093" y="6309320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C9FDFFF-D681-438B-B696-F1982E7718D2}"/>
              </a:ext>
            </a:extLst>
          </p:cNvPr>
          <p:cNvSpPr/>
          <p:nvPr/>
        </p:nvSpPr>
        <p:spPr>
          <a:xfrm>
            <a:off x="5149784" y="2374006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B4EA69B-2177-4E06-9801-2A8C16952325}"/>
              </a:ext>
            </a:extLst>
          </p:cNvPr>
          <p:cNvSpPr/>
          <p:nvPr/>
        </p:nvSpPr>
        <p:spPr>
          <a:xfrm>
            <a:off x="3064597" y="3748768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9C7ECB9-7DB9-4916-BB43-903106BC1E0D}"/>
              </a:ext>
            </a:extLst>
          </p:cNvPr>
          <p:cNvSpPr/>
          <p:nvPr/>
        </p:nvSpPr>
        <p:spPr>
          <a:xfrm>
            <a:off x="2269624" y="2756900"/>
            <a:ext cx="196413" cy="1964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AD04B30-F143-4ABD-B8E5-755E6B373EEA}"/>
              </a:ext>
            </a:extLst>
          </p:cNvPr>
          <p:cNvSpPr/>
          <p:nvPr/>
        </p:nvSpPr>
        <p:spPr>
          <a:xfrm>
            <a:off x="5076056" y="3177819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B5BC580-58A2-4B49-9BFE-750D44B1BCA7}"/>
              </a:ext>
            </a:extLst>
          </p:cNvPr>
          <p:cNvSpPr/>
          <p:nvPr/>
        </p:nvSpPr>
        <p:spPr>
          <a:xfrm>
            <a:off x="6057716" y="3461941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4C64576-0A5D-42E8-AB11-AB4CE259198B}"/>
              </a:ext>
            </a:extLst>
          </p:cNvPr>
          <p:cNvSpPr/>
          <p:nvPr/>
        </p:nvSpPr>
        <p:spPr>
          <a:xfrm>
            <a:off x="6682952" y="3461941"/>
            <a:ext cx="196413" cy="196413"/>
          </a:xfrm>
          <a:prstGeom prst="ellips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DC8BD92-D414-4492-B610-39E4B836D70F}"/>
              </a:ext>
            </a:extLst>
          </p:cNvPr>
          <p:cNvCxnSpPr>
            <a:cxnSpLocks/>
          </p:cNvCxnSpPr>
          <p:nvPr/>
        </p:nvCxnSpPr>
        <p:spPr>
          <a:xfrm flipV="1">
            <a:off x="2025630" y="2884146"/>
            <a:ext cx="729184" cy="16970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78377A-EF74-4740-B151-4AB513B95961}"/>
              </a:ext>
            </a:extLst>
          </p:cNvPr>
          <p:cNvCxnSpPr>
            <a:cxnSpLocks/>
          </p:cNvCxnSpPr>
          <p:nvPr/>
        </p:nvCxnSpPr>
        <p:spPr>
          <a:xfrm flipH="1" flipV="1">
            <a:off x="2957795" y="3128979"/>
            <a:ext cx="175458" cy="1850923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5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239F8-3EF5-470F-AD2F-535F27264767}"/>
                  </a:ext>
                </a:extLst>
              </p:cNvPr>
              <p:cNvSpPr txBox="1"/>
              <p:nvPr/>
            </p:nvSpPr>
            <p:spPr>
              <a:xfrm>
                <a:off x="983164" y="1414322"/>
                <a:ext cx="7591062" cy="4487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𝐵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𝑃𝐵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𝑝𝑖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상판 원점과 상판 조인트 사이의 벡터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13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𝑖𝑦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33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𝑅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𝑃𝐵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방향을 나타내는 변환 행렬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239F8-3EF5-470F-AD2F-535F27264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64" y="1414322"/>
                <a:ext cx="7591062" cy="4487575"/>
              </a:xfrm>
              <a:prstGeom prst="rect">
                <a:avLst/>
              </a:prstGeom>
              <a:blipFill>
                <a:blip r:embed="rId3"/>
                <a:stretch>
                  <a:fillRect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18787CFD-CA4C-48BA-BF4D-4CF72070DD28}"/>
              </a:ext>
            </a:extLst>
          </p:cNvPr>
          <p:cNvSpPr/>
          <p:nvPr/>
        </p:nvSpPr>
        <p:spPr>
          <a:xfrm>
            <a:off x="467544" y="5945253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본 자료에서는 </a:t>
            </a:r>
            <a:r>
              <a:rPr lang="en-US" altLang="ko-KR" dirty="0"/>
              <a:t>Euler Angle(XYZ) </a:t>
            </a:r>
            <a:r>
              <a:rPr lang="ko-KR" altLang="en-US" dirty="0"/>
              <a:t>순으로 계산</a:t>
            </a:r>
            <a:r>
              <a:rPr lang="en-US" altLang="ko-KR" dirty="0"/>
              <a:t>(</a:t>
            </a:r>
            <a:r>
              <a:rPr lang="ko-KR" altLang="en-US" dirty="0"/>
              <a:t>어느 것을 사용할 지 선택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2769A-73D6-4417-8827-4FDD1E0C32F5}"/>
              </a:ext>
            </a:extLst>
          </p:cNvPr>
          <p:cNvSpPr txBox="1"/>
          <p:nvPr/>
        </p:nvSpPr>
        <p:spPr>
          <a:xfrm>
            <a:off x="323528" y="980728"/>
            <a:ext cx="2154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역기구학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73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4354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Rotation Matrix(XYZ)</a:t>
            </a:r>
          </a:p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Euler Angles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(Roll – Pitch – Yaw)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060B77-F6DE-4964-827A-B700B9C72B89}"/>
                  </a:ext>
                </a:extLst>
              </p:cNvPr>
              <p:cNvSpPr/>
              <p:nvPr/>
            </p:nvSpPr>
            <p:spPr>
              <a:xfrm>
                <a:off x="395536" y="1688614"/>
                <a:ext cx="8928992" cy="3708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>
                  <a:latin typeface="+mj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+mj-ea"/>
                </a:endParaRPr>
              </a:p>
              <a:p>
                <a:r>
                  <a:rPr lang="en-US" altLang="ko-KR" sz="1600" b="0" dirty="0">
                    <a:latin typeface="+mj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dirty="0">
                  <a:latin typeface="+mj-ea"/>
                </a:endParaRPr>
              </a:p>
              <a:p>
                <a:endParaRPr lang="en-US" altLang="ko-KR" sz="1600" b="0" dirty="0">
                  <a:latin typeface="+mj-ea"/>
                </a:endParaRPr>
              </a:p>
              <a:p>
                <a:r>
                  <a:rPr lang="en-US" altLang="ko-KR" sz="16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0" dirty="0">
                  <a:latin typeface="+mj-ea"/>
                </a:endParaRPr>
              </a:p>
              <a:p>
                <a:endParaRPr lang="en-US" altLang="ko-KR" sz="1600" dirty="0">
                  <a:latin typeface="+mj-ea"/>
                </a:endParaRPr>
              </a:p>
              <a:p>
                <a:endParaRPr lang="en-US" altLang="ko-KR" sz="1600" b="0" dirty="0">
                  <a:latin typeface="+mj-ea"/>
                </a:endParaRPr>
              </a:p>
              <a:p>
                <a:pPr lvl="1"/>
                <a:r>
                  <a:rPr lang="en-US" altLang="ko-KR" sz="16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600" b="0" dirty="0">
                  <a:latin typeface="+mj-ea"/>
                </a:endParaRPr>
              </a:p>
            </p:txBody>
          </p:sp>
        </mc:Choice>
        <mc:Fallback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F060B77-F6DE-4964-827A-B700B9C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88614"/>
                <a:ext cx="8928992" cy="3708259"/>
              </a:xfrm>
              <a:prstGeom prst="rect">
                <a:avLst/>
              </a:prstGeom>
              <a:blipFill>
                <a:blip r:embed="rId3"/>
                <a:stretch>
                  <a:fillRect l="-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FF60C2F-EA85-4F66-92FB-8FD75C374C9F}"/>
                  </a:ext>
                </a:extLst>
              </p:cNvPr>
              <p:cNvSpPr/>
              <p:nvPr/>
            </p:nvSpPr>
            <p:spPr>
              <a:xfrm>
                <a:off x="395536" y="5967341"/>
                <a:ext cx="8496944" cy="39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Tool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Offset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𝑇𝑟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anslation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position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b="0" dirty="0">
                  <a:latin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FF60C2F-EA85-4F66-92FB-8FD75C374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967341"/>
                <a:ext cx="8496944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189F3A47-19B9-42E3-88DF-D7CB0A00F3A1}"/>
              </a:ext>
            </a:extLst>
          </p:cNvPr>
          <p:cNvSpPr/>
          <p:nvPr/>
        </p:nvSpPr>
        <p:spPr>
          <a:xfrm>
            <a:off x="539552" y="5590880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최종 계산 식</a:t>
            </a:r>
          </a:p>
        </p:txBody>
      </p:sp>
    </p:spTree>
    <p:extLst>
      <p:ext uri="{BB962C8B-B14F-4D97-AF65-F5344CB8AC3E}">
        <p14:creationId xmlns:p14="http://schemas.microsoft.com/office/powerpoint/2010/main" val="377686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980728"/>
            <a:ext cx="3182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맑은 고딕"/>
                <a:ea typeface="맑은 고딕"/>
              </a:rPr>
              <a:t>▣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Hexapod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기구학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해석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69476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1. </a:t>
            </a:r>
            <a:r>
              <a:rPr lang="ko-KR" altLang="en-US" sz="2800" b="1" kern="0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기구학</a:t>
            </a:r>
            <a:r>
              <a:rPr lang="ko-KR" altLang="en-US" sz="2800" b="1" kern="0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1F497D">
                    <a:lumMod val="50000"/>
                  </a:srgb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해석</a:t>
            </a:r>
            <a:endParaRPr lang="ko-KR" altLang="en-US" sz="2800" b="1" kern="0" spc="-150" dirty="0">
              <a:gradFill>
                <a:gsLst>
                  <a:gs pos="100000">
                    <a:schemeClr val="tx2">
                      <a:lumMod val="75000"/>
                    </a:scheme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CBE55-0D6A-4CE6-974E-603EEF2C101D}"/>
                  </a:ext>
                </a:extLst>
              </p:cNvPr>
              <p:cNvSpPr txBox="1"/>
              <p:nvPr/>
            </p:nvSpPr>
            <p:spPr>
              <a:xfrm>
                <a:off x="733738" y="1493168"/>
                <a:ext cx="8167126" cy="2417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 구동기인 실린더의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𝑞𝑖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(1), (2), (3)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이용하면 다음과 같이 구할 수 있다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ko-KR" b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  <a:p>
                <a:pPr algn="ctr"/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Base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좌표계에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Plate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좌표계의 병진운동과 회전운동으로부터 구동기 길이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구하는 역기구학의 닫힌 해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(Closed form solution)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나타내는 식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CBE55-0D6A-4CE6-974E-603EEF2C1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38" y="1493168"/>
                <a:ext cx="8167126" cy="2417585"/>
              </a:xfrm>
              <a:prstGeom prst="rect">
                <a:avLst/>
              </a:prstGeom>
              <a:blipFill>
                <a:blip r:embed="rId3"/>
                <a:stretch>
                  <a:fillRect l="-597" t="-1008" b="-27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2BE0E8-A1D8-42D3-890C-FB22D657F50C}"/>
              </a:ext>
            </a:extLst>
          </p:cNvPr>
          <p:cNvSpPr txBox="1"/>
          <p:nvPr/>
        </p:nvSpPr>
        <p:spPr>
          <a:xfrm>
            <a:off x="323528" y="4307226"/>
            <a:ext cx="2752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맑은 고딕"/>
                <a:ea typeface="맑은 고딕"/>
              </a:rPr>
              <a:t>▣ </a:t>
            </a:r>
            <a:r>
              <a:rPr lang="ko-KR" altLang="en-US" sz="2000">
                <a:latin typeface="HY견고딕" panose="02030600000101010101" pitchFamily="18" charset="-127"/>
                <a:ea typeface="HY견고딕" panose="02030600000101010101" pitchFamily="18" charset="-127"/>
              </a:rPr>
              <a:t>기존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자료와의 차이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8DB5E-0C91-426E-ACDE-583582846ADE}"/>
              </a:ext>
            </a:extLst>
          </p:cNvPr>
          <p:cNvSpPr txBox="1"/>
          <p:nvPr/>
        </p:nvSpPr>
        <p:spPr>
          <a:xfrm>
            <a:off x="733738" y="4819666"/>
            <a:ext cx="8167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 전 각 판에 연결된 조인트 위치 계산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반지름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힌지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Offset, Tool Offset)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 Offset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추가하여 위치 보상을 수행함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회전 변환 후 위치 이동 수행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.(XYZ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순으로 회전 변환 실행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991120"/>
      </p:ext>
    </p:extLst>
  </p:cSld>
  <p:clrMapOvr>
    <a:masterClrMapping/>
  </p:clrMapOvr>
</p:sld>
</file>

<file path=ppt/theme/theme1.xml><?xml version="1.0" encoding="utf-8"?>
<a:theme xmlns:a="http://schemas.openxmlformats.org/drawingml/2006/main" name="23_Office 테마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>
          <a:solidFill>
            <a:schemeClr val="tx1">
              <a:lumMod val="75000"/>
              <a:lumOff val="25000"/>
            </a:schemeClr>
          </a:solidFill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9998</TotalTime>
  <Words>2796</Words>
  <Application>Microsoft Office PowerPoint</Application>
  <PresentationFormat>화면 슬라이드 쇼(4:3)</PresentationFormat>
  <Paragraphs>639</Paragraphs>
  <Slides>40</Slides>
  <Notes>38</Notes>
  <HiddenSlides>0</HiddenSlides>
  <MMClips>5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3" baseType="lpstr">
      <vt:lpstr>바탕</vt:lpstr>
      <vt:lpstr>맑은 고딕</vt:lpstr>
      <vt:lpstr>Calibri</vt:lpstr>
      <vt:lpstr>-윤고딕330</vt:lpstr>
      <vt:lpstr>-윤고딕320</vt:lpstr>
      <vt:lpstr>Arial</vt:lpstr>
      <vt:lpstr>Wingdings</vt:lpstr>
      <vt:lpstr>HY견고딕</vt:lpstr>
      <vt:lpstr>Cambria Math</vt:lpstr>
      <vt:lpstr>Calibri Light</vt:lpstr>
      <vt:lpstr>Consolas</vt:lpstr>
      <vt:lpstr>Times New Roman</vt:lpstr>
      <vt:lpstr>23_Office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Sejung Ahn</dc:creator>
  <cp:lastModifiedBy>chjung</cp:lastModifiedBy>
  <cp:revision>726</cp:revision>
  <cp:lastPrinted>2017-04-06T07:39:21Z</cp:lastPrinted>
  <dcterms:created xsi:type="dcterms:W3CDTF">2015-08-12T07:23:52Z</dcterms:created>
  <dcterms:modified xsi:type="dcterms:W3CDTF">2020-05-07T01:10:17Z</dcterms:modified>
</cp:coreProperties>
</file>